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6"/>
  </p:notesMasterIdLst>
  <p:sldIdLst>
    <p:sldId id="257" r:id="rId2"/>
    <p:sldId id="260" r:id="rId3"/>
    <p:sldId id="261" r:id="rId4"/>
    <p:sldId id="329" r:id="rId5"/>
    <p:sldId id="347" r:id="rId6"/>
    <p:sldId id="349" r:id="rId7"/>
    <p:sldId id="346" r:id="rId8"/>
    <p:sldId id="330" r:id="rId9"/>
    <p:sldId id="350" r:id="rId10"/>
    <p:sldId id="331" r:id="rId11"/>
    <p:sldId id="345" r:id="rId12"/>
    <p:sldId id="348" r:id="rId13"/>
    <p:sldId id="351" r:id="rId14"/>
    <p:sldId id="275" r:id="rId15"/>
    <p:sldId id="270" r:id="rId16"/>
    <p:sldId id="271" r:id="rId17"/>
    <p:sldId id="352" r:id="rId18"/>
    <p:sldId id="353" r:id="rId19"/>
    <p:sldId id="354" r:id="rId20"/>
    <p:sldId id="356" r:id="rId21"/>
    <p:sldId id="355" r:id="rId22"/>
    <p:sldId id="272" r:id="rId23"/>
    <p:sldId id="358" r:id="rId24"/>
    <p:sldId id="363" r:id="rId25"/>
    <p:sldId id="364" r:id="rId26"/>
    <p:sldId id="365" r:id="rId27"/>
    <p:sldId id="361" r:id="rId28"/>
    <p:sldId id="362" r:id="rId29"/>
    <p:sldId id="273" r:id="rId30"/>
    <p:sldId id="357" r:id="rId31"/>
    <p:sldId id="359" r:id="rId32"/>
    <p:sldId id="360" r:id="rId33"/>
    <p:sldId id="266" r:id="rId34"/>
    <p:sldId id="267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76E21-2CCA-4FB3-A0BA-AD699EB34FB1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001C3-7977-4234-BF2A-0879C84AE78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05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1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91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53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19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70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21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037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568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068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6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9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535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869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6165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Uppt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193726" y="1091654"/>
            <a:ext cx="7804549" cy="1138536"/>
          </a:xfrm>
          <a:prstGeom prst="rect">
            <a:avLst/>
          </a:prstGeom>
        </p:spPr>
        <p:txBody>
          <a:bodyPr lIns="0" tIns="0" rIns="0" bIns="0"/>
          <a:lstStyle>
            <a:lvl1pPr>
              <a:defRPr sz="5484"/>
            </a:lvl1pPr>
          </a:lstStyle>
          <a:p>
            <a:pPr lvl="0">
              <a:defRPr sz="1800"/>
            </a:pPr>
            <a:r>
              <a:rPr sz="5484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42912423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sv" smtClean="0"/>
              <a:pPr/>
              <a:t>‹#›</a:t>
            </a:fld>
            <a:endParaRPr lang="sv"/>
          </a:p>
        </p:txBody>
      </p:sp>
    </p:spTree>
    <p:extLst>
      <p:ext uri="{BB962C8B-B14F-4D97-AF65-F5344CB8AC3E}">
        <p14:creationId xmlns:p14="http://schemas.microsoft.com/office/powerpoint/2010/main" val="409267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65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7317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692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817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044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33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01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313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AB823-B9F4-437F-85E4-A02D1415517B}" type="datetimeFigureOut">
              <a:rPr lang="sv-SE" smtClean="0"/>
              <a:t>2019-05-08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3E7C-22C6-47B0-8AF0-27683037091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15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hyperlink" Target="https://blog.glyphobet.net/essay/2557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4" Type="http://schemas.openxmlformats.org/officeDocument/2006/relationships/hyperlink" Target="https://www.w3schools.com/python/python_pip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4" Type="http://schemas.openxmlformats.org/officeDocument/2006/relationships/hyperlink" Target="https://www.datacamp.com/community/tutorials/pep8-tutorial-python-cod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6" Type="http://schemas.openxmlformats.org/officeDocument/2006/relationships/hyperlink" Target="https://realpython.com/python-data-types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6" Type="http://schemas.openxmlformats.org/officeDocument/2006/relationships/hyperlink" Target="https://www.learnpython.org/en/Variables_and_Type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hyperlink" Target="https://www.w3schools.com/python/ref_tuple_index.asp" TargetMode="External"/><Relationship Id="rId5" Type="http://schemas.openxmlformats.org/officeDocument/2006/relationships/hyperlink" Target="https://www.w3schools.com/python/ref_tuple_count.asp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39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">
            <a:extLst>
              <a:ext uri="{FF2B5EF4-FFF2-40B4-BE49-F238E27FC236}">
                <a16:creationId xmlns:a16="http://schemas.microsoft.com/office/drawing/2014/main" id="{0010B68E-23E1-4206-8ED3-3A60F6D65665}"/>
              </a:ext>
            </a:extLst>
          </p:cNvPr>
          <p:cNvSpPr/>
          <p:nvPr/>
        </p:nvSpPr>
        <p:spPr>
          <a:xfrm>
            <a:off x="2857795" y="161806"/>
            <a:ext cx="6476409" cy="6534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3175">
            <a:miter lim="400000"/>
          </a:ln>
          <a:effectLst>
            <a:outerShdw blurRad="165100" dist="12700" dir="5400000" rotWithShape="0">
              <a:srgbClr val="000000">
                <a:alpha val="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</a:defRPr>
            </a:pPr>
            <a:endParaRPr sz="1547" dirty="0"/>
          </a:p>
        </p:txBody>
      </p:sp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3722255" y="1356221"/>
            <a:ext cx="5518548" cy="2331722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338327">
              <a:defRPr sz="6660">
                <a:latin typeface="Vollkorn Bold"/>
                <a:ea typeface="Vollkorn Bold"/>
                <a:cs typeface="Vollkorn Bold"/>
                <a:sym typeface="Vollkorn Bold"/>
              </a:defRPr>
            </a:lvl1pPr>
          </a:lstStyle>
          <a:p>
            <a:pPr lvl="0">
              <a:defRPr sz="1800"/>
            </a:pPr>
            <a:r>
              <a:rPr lang="sv-SE" sz="4683" dirty="0">
                <a:latin typeface="Avenir Next" panose="020B0503020202020204" pitchFamily="34" charset="0"/>
              </a:rPr>
              <a:t>Lektionstillfälle 7</a:t>
            </a:r>
            <a:br>
              <a:rPr lang="sv-SE" sz="4683" dirty="0">
                <a:latin typeface="Avenir Next" panose="020B0503020202020204" pitchFamily="34" charset="0"/>
              </a:rPr>
            </a:br>
            <a:r>
              <a:rPr lang="sv-SE" sz="2400" dirty="0">
                <a:latin typeface="Avenir Next" panose="020B0503020202020204" pitchFamily="34" charset="0"/>
              </a:rPr>
              <a:t>Intro till objektorienterad </a:t>
            </a:r>
            <a:r>
              <a:rPr lang="sv-SE" sz="2400" dirty="0" err="1">
                <a:latin typeface="Avenir Next" panose="020B0503020202020204" pitchFamily="34" charset="0"/>
              </a:rPr>
              <a:t>Python</a:t>
            </a:r>
            <a:br>
              <a:rPr lang="sv-SE" dirty="0">
                <a:latin typeface="Avenir Next" panose="020B0503020202020204" pitchFamily="34" charset="0"/>
              </a:rPr>
            </a:br>
            <a:br>
              <a:rPr lang="sv-SE" dirty="0">
                <a:latin typeface="Avenir Next" panose="020B0503020202020204" pitchFamily="34" charset="0"/>
              </a:rPr>
            </a:br>
            <a:r>
              <a:rPr lang="sv-SE" dirty="0">
                <a:latin typeface="Avenir Next" panose="020B0503020202020204" pitchFamily="34" charset="0"/>
              </a:rPr>
              <a:t>Utbildare: Caroline Jones</a:t>
            </a:r>
            <a:endParaRPr sz="4683" dirty="0">
              <a:latin typeface="Avenir Next" panose="020B0503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DF306A8C-6D29-4E43-A92A-CAF9566C5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51" y="4813301"/>
            <a:ext cx="3390694" cy="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Python</a:t>
            </a:r>
            <a:r>
              <a:rPr lang="sv-SE" dirty="0"/>
              <a:t> vs JavaScript</a:t>
            </a:r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62976" cy="3150530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server </a:t>
            </a:r>
            <a:r>
              <a:rPr lang="en-US" dirty="0" err="1"/>
              <a:t>och</a:t>
            </a:r>
            <a:r>
              <a:rPr lang="en-US" dirty="0"/>
              <a:t> backend </a:t>
            </a:r>
            <a:r>
              <a:rPr lang="en-US" dirty="0" err="1"/>
              <a:t>medan</a:t>
            </a:r>
            <a:r>
              <a:rPr lang="en-US" dirty="0"/>
              <a:t> JavaScript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användas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bade frontend </a:t>
            </a:r>
            <a:r>
              <a:rPr lang="en-US" dirty="0" err="1"/>
              <a:t>och</a:t>
            </a:r>
            <a:r>
              <a:rPr lang="en-US" dirty="0"/>
              <a:t> backend.</a:t>
            </a:r>
          </a:p>
          <a:p>
            <a:r>
              <a:rPr lang="en-US" dirty="0"/>
              <a:t>Python har </a:t>
            </a:r>
            <a:r>
              <a:rPr lang="en-US" dirty="0" err="1"/>
              <a:t>många</a:t>
            </a:r>
            <a:r>
              <a:rPr lang="en-US" dirty="0"/>
              <a:t> libraries </a:t>
            </a:r>
            <a:r>
              <a:rPr lang="en-US" dirty="0" err="1"/>
              <a:t>för</a:t>
            </a:r>
            <a:r>
              <a:rPr lang="en-US" dirty="0"/>
              <a:t> data </a:t>
            </a:r>
            <a:r>
              <a:rPr lang="en-US" dirty="0" err="1"/>
              <a:t>analys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machine learning </a:t>
            </a:r>
            <a:r>
              <a:rPr lang="en-US" dirty="0" err="1"/>
              <a:t>medan</a:t>
            </a:r>
            <a:r>
              <a:rPr lang="en-US" dirty="0"/>
              <a:t> JavaScript </a:t>
            </a:r>
            <a:r>
              <a:rPr lang="en-US" dirty="0" err="1"/>
              <a:t>inte</a:t>
            </a:r>
            <a:r>
              <a:rPr lang="en-US" dirty="0"/>
              <a:t> har det</a:t>
            </a:r>
          </a:p>
          <a:p>
            <a:r>
              <a:rPr lang="en-US" dirty="0"/>
              <a:t>Python har support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olika</a:t>
            </a:r>
            <a:r>
              <a:rPr lang="en-US" dirty="0"/>
              <a:t> </a:t>
            </a:r>
            <a:r>
              <a:rPr lang="en-US" dirty="0" err="1"/>
              <a:t>numeriska</a:t>
            </a:r>
            <a:r>
              <a:rPr lang="en-US" dirty="0"/>
              <a:t> </a:t>
            </a:r>
            <a:r>
              <a:rPr lang="en-US" dirty="0" err="1"/>
              <a:t>datatyper</a:t>
            </a:r>
            <a:r>
              <a:rPr lang="en-US" dirty="0"/>
              <a:t> t ex int, float </a:t>
            </a:r>
            <a:r>
              <a:rPr lang="en-US" dirty="0" err="1"/>
              <a:t>och</a:t>
            </a:r>
            <a:r>
              <a:rPr lang="en-US" dirty="0"/>
              <a:t> fixed decimal, men </a:t>
            </a:r>
            <a:r>
              <a:rPr lang="en-US" dirty="0" err="1"/>
              <a:t>JavaScripts</a:t>
            </a:r>
            <a:r>
              <a:rPr lang="en-US" dirty="0"/>
              <a:t> </a:t>
            </a:r>
            <a:r>
              <a:rPr lang="en-US" dirty="0" err="1"/>
              <a:t>numeriska</a:t>
            </a:r>
            <a:r>
              <a:rPr lang="en-US" dirty="0"/>
              <a:t> datatype </a:t>
            </a:r>
            <a:r>
              <a:rPr lang="en-US" dirty="0" err="1"/>
              <a:t>är</a:t>
            </a:r>
            <a:r>
              <a:rPr lang="en-US" dirty="0"/>
              <a:t> float</a:t>
            </a:r>
          </a:p>
          <a:p>
            <a:r>
              <a:rPr lang="en-US" dirty="0"/>
              <a:t>Python har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inbyggt</a:t>
            </a:r>
            <a:r>
              <a:rPr lang="en-US" dirty="0"/>
              <a:t> </a:t>
            </a:r>
            <a:r>
              <a:rPr lang="en-US" dirty="0" err="1"/>
              <a:t>stöd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hash tables men det har </a:t>
            </a:r>
            <a:r>
              <a:rPr lang="en-US" dirty="0" err="1"/>
              <a:t>inte</a:t>
            </a:r>
            <a:r>
              <a:rPr lang="en-US" dirty="0"/>
              <a:t> JavaScript</a:t>
            </a:r>
            <a:endParaRPr lang="sv-SE" dirty="0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C2E96682-E248-4A3A-B29C-5B9AE10EF96B}"/>
              </a:ext>
            </a:extLst>
          </p:cNvPr>
          <p:cNvSpPr txBox="1"/>
          <p:nvPr/>
        </p:nvSpPr>
        <p:spPr>
          <a:xfrm>
            <a:off x="1318555" y="5183284"/>
            <a:ext cx="6441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>
                <a:latin typeface="Avenir Next" panose="020B0503020202020204" pitchFamily="34" charset="0"/>
              </a:rPr>
              <a:t>”</a:t>
            </a:r>
            <a:r>
              <a:rPr lang="sv-SE" i="1" dirty="0" err="1">
                <a:latin typeface="Avenir Next" panose="020B0503020202020204" pitchFamily="34" charset="0"/>
              </a:rPr>
              <a:t>Hash</a:t>
            </a:r>
            <a:r>
              <a:rPr lang="sv-SE" i="1" dirty="0">
                <a:latin typeface="Avenir Next" panose="020B0503020202020204" pitchFamily="34" charset="0"/>
              </a:rPr>
              <a:t> tabell är en datastruktur där data sparas tillsammans med en nyckel. Positionen i strukturen beräknas med en </a:t>
            </a:r>
            <a:r>
              <a:rPr lang="sv-SE" i="1" dirty="0" err="1">
                <a:latin typeface="Avenir Next" panose="020B0503020202020204" pitchFamily="34" charset="0"/>
              </a:rPr>
              <a:t>hashfunktion</a:t>
            </a:r>
            <a:r>
              <a:rPr lang="sv-SE" i="1" dirty="0">
                <a:latin typeface="Avenir Next" panose="020B0503020202020204" pitchFamily="34" charset="0"/>
              </a:rPr>
              <a:t>. Ofta behöver man en datastruktur som kan hantera både insättningar och sökningar effektivt.”</a:t>
            </a:r>
          </a:p>
          <a:p>
            <a:r>
              <a:rPr lang="sv-SE" i="1" dirty="0">
                <a:latin typeface="Avenir Next" panose="020B0503020202020204" pitchFamily="34" charset="0"/>
              </a:rPr>
              <a:t>Ni kan läsa mer här </a:t>
            </a:r>
            <a:r>
              <a:rPr lang="sv-SE" i="1" dirty="0">
                <a:latin typeface="Avenir Next" panose="020B0503020202020204" pitchFamily="34" charset="0"/>
                <a:hlinkClick r:id="rId5"/>
              </a:rPr>
              <a:t>https://blog.glyphobet.net/essay/2557/</a:t>
            </a:r>
            <a:r>
              <a:rPr lang="sv-SE" i="1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34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20BC4050-002E-4BA5-B33F-9F11F0E7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118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Python</a:t>
            </a:r>
            <a:r>
              <a:rPr lang="sv-SE" dirty="0"/>
              <a:t> 2 vs </a:t>
            </a:r>
            <a:r>
              <a:rPr lang="sv-SE" dirty="0" err="1"/>
              <a:t>Python</a:t>
            </a:r>
            <a:r>
              <a:rPr lang="sv-SE" dirty="0"/>
              <a:t> 3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1D404A50-0E96-4BB8-91F6-56546E5674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658" r="230" b="11771"/>
          <a:stretch/>
        </p:blipFill>
        <p:spPr>
          <a:xfrm>
            <a:off x="6739279" y="209467"/>
            <a:ext cx="4875117" cy="6439066"/>
          </a:xfrm>
          <a:prstGeom prst="rect">
            <a:avLst/>
          </a:prstGeom>
        </p:spPr>
      </p:pic>
      <p:sp>
        <p:nvSpPr>
          <p:cNvPr id="6" name="Platshållare för text 1">
            <a:extLst>
              <a:ext uri="{FF2B5EF4-FFF2-40B4-BE49-F238E27FC236}">
                <a16:creationId xmlns:a16="http://schemas.microsoft.com/office/drawing/2014/main" id="{A27BE11D-3273-4CB9-8499-902802AB3300}"/>
              </a:ext>
            </a:extLst>
          </p:cNvPr>
          <p:cNvSpPr txBox="1">
            <a:spLocks/>
          </p:cNvSpPr>
          <p:nvPr/>
        </p:nvSpPr>
        <p:spPr>
          <a:xfrm>
            <a:off x="363318" y="1356967"/>
            <a:ext cx="6082949" cy="5235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sv-SE" dirty="0"/>
              <a:t>Eftersom många företag började med </a:t>
            </a:r>
            <a:r>
              <a:rPr lang="sv-SE" dirty="0" err="1"/>
              <a:t>Python</a:t>
            </a:r>
            <a:r>
              <a:rPr lang="sv-SE" dirty="0"/>
              <a:t> 2 så finns det kvar på företagen men de flesta vill gå mot </a:t>
            </a:r>
            <a:r>
              <a:rPr lang="sv-SE" dirty="0" err="1"/>
              <a:t>Python</a:t>
            </a:r>
            <a:r>
              <a:rPr lang="sv-SE" dirty="0"/>
              <a:t> 3</a:t>
            </a:r>
          </a:p>
          <a:p>
            <a:r>
              <a:rPr lang="sv-SE" dirty="0" err="1"/>
              <a:t>Python</a:t>
            </a:r>
            <a:r>
              <a:rPr lang="sv-SE" dirty="0"/>
              <a:t> 3 är inte bakåtkompatibel, många nya bibliotek som utvecklas är endast för </a:t>
            </a:r>
            <a:r>
              <a:rPr lang="sv-SE" dirty="0" err="1"/>
              <a:t>Python</a:t>
            </a:r>
            <a:r>
              <a:rPr lang="sv-SE" dirty="0"/>
              <a:t> 3</a:t>
            </a:r>
          </a:p>
          <a:p>
            <a:r>
              <a:rPr lang="sv-SE" dirty="0" err="1"/>
              <a:t>Python</a:t>
            </a:r>
            <a:r>
              <a:rPr lang="sv-SE" dirty="0"/>
              <a:t> 2 är inte heller framåtkompatibel</a:t>
            </a:r>
          </a:p>
          <a:p>
            <a:r>
              <a:rPr lang="sv-SE" dirty="0"/>
              <a:t>I </a:t>
            </a:r>
            <a:r>
              <a:rPr lang="sv-SE" dirty="0" err="1"/>
              <a:t>Python</a:t>
            </a:r>
            <a:r>
              <a:rPr lang="sv-SE" dirty="0"/>
              <a:t> 2 lagras strängar by default som ASCII men som </a:t>
            </a:r>
            <a:r>
              <a:rPr lang="sv-SE" dirty="0" err="1"/>
              <a:t>Unicode</a:t>
            </a:r>
            <a:r>
              <a:rPr lang="sv-SE" dirty="0"/>
              <a:t> i </a:t>
            </a:r>
            <a:r>
              <a:rPr lang="sv-SE" dirty="0" err="1"/>
              <a:t>Python</a:t>
            </a:r>
            <a:r>
              <a:rPr lang="sv-SE" dirty="0"/>
              <a:t> 3</a:t>
            </a:r>
          </a:p>
          <a:p>
            <a:r>
              <a:rPr lang="sv-SE" dirty="0"/>
              <a:t>Om du skriver 5/2 i </a:t>
            </a:r>
            <a:r>
              <a:rPr lang="sv-SE" dirty="0" err="1"/>
              <a:t>Python</a:t>
            </a:r>
            <a:r>
              <a:rPr lang="sv-SE" dirty="0"/>
              <a:t> 2 kommer det avrunda nedåt till närmsta heltal, det blir då 2. I </a:t>
            </a:r>
            <a:r>
              <a:rPr lang="sv-SE" dirty="0" err="1"/>
              <a:t>Python</a:t>
            </a:r>
            <a:r>
              <a:rPr lang="sv-SE" dirty="0"/>
              <a:t> 3 avrundas det inte utan hanterar decimaler.</a:t>
            </a:r>
          </a:p>
        </p:txBody>
      </p:sp>
    </p:spTree>
    <p:extLst>
      <p:ext uri="{BB962C8B-B14F-4D97-AF65-F5344CB8AC3E}">
        <p14:creationId xmlns:p14="http://schemas.microsoft.com/office/powerpoint/2010/main" val="1299613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20BC4050-002E-4BA5-B33F-9F11F0E7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PIP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1DC1E04-E378-43E7-91AB-FCDC012B3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sv-SE" dirty="0"/>
              <a:t>PIP är ett </a:t>
            </a:r>
            <a:r>
              <a:rPr lang="sv-SE" dirty="0" err="1"/>
              <a:t>package</a:t>
            </a:r>
            <a:r>
              <a:rPr lang="sv-SE" dirty="0"/>
              <a:t> management system som används för att installera och hantera mjukvara paket som skrivs i </a:t>
            </a:r>
            <a:r>
              <a:rPr lang="sv-SE" dirty="0" err="1"/>
              <a:t>Python</a:t>
            </a:r>
            <a:endParaRPr lang="sv-SE" dirty="0"/>
          </a:p>
          <a:p>
            <a:r>
              <a:rPr lang="sv-SE" dirty="0" err="1"/>
              <a:t>Python</a:t>
            </a:r>
            <a:r>
              <a:rPr lang="sv-SE" dirty="0"/>
              <a:t> 3.4 har PIP inbyggt </a:t>
            </a:r>
          </a:p>
          <a:p>
            <a:r>
              <a:rPr lang="sv-SE" dirty="0"/>
              <a:t>En installerar/</a:t>
            </a:r>
            <a:r>
              <a:rPr lang="sv-SE" dirty="0" err="1"/>
              <a:t>avinstallerar</a:t>
            </a:r>
            <a:r>
              <a:rPr lang="sv-SE" dirty="0"/>
              <a:t> enkelt paket genom att skriva:</a:t>
            </a:r>
          </a:p>
          <a:p>
            <a:endParaRPr lang="sv-SE" dirty="0"/>
          </a:p>
          <a:p>
            <a:pPr marL="152396" indent="0">
              <a:buNone/>
            </a:pP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pPr marL="152396" indent="0">
              <a:buNone/>
            </a:pPr>
            <a:r>
              <a:rPr lang="sv-SE" dirty="0">
                <a:hlinkClick r:id="rId4"/>
              </a:rPr>
              <a:t>https://www.w3schools.com/python/python_pip.asp</a:t>
            </a:r>
            <a:r>
              <a:rPr lang="sv-SE" dirty="0"/>
              <a:t> 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E8CF7240-A67C-4FD7-ACE6-D2A2EBD91AA0}"/>
              </a:ext>
            </a:extLst>
          </p:cNvPr>
          <p:cNvSpPr txBox="1"/>
          <p:nvPr/>
        </p:nvSpPr>
        <p:spPr>
          <a:xfrm>
            <a:off x="1015439" y="3298914"/>
            <a:ext cx="559754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b="1" dirty="0">
                <a:solidFill>
                  <a:srgbClr val="000000"/>
                </a:solidFill>
                <a:latin typeface="Courier New" panose="02070309020205020404" pitchFamily="49" charset="0"/>
              </a:rPr>
              <a:t>För installation: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pip </a:t>
            </a:r>
            <a:r>
              <a:rPr lang="sv-SE" alt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</a:t>
            </a:r>
            <a:r>
              <a:rPr lang="sv-SE" alt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alt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some-package-name</a:t>
            </a:r>
            <a:r>
              <a:rPr lang="sv-SE" alt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För avinstallation: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pip </a:t>
            </a:r>
            <a:r>
              <a:rPr lang="sv-SE" altLang="sv-SE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uninstall</a:t>
            </a:r>
            <a:r>
              <a:rPr lang="sv-SE" altLang="sv-SE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</a:t>
            </a:r>
            <a:r>
              <a:rPr lang="sv-SE" altLang="sv-SE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some-package-name</a:t>
            </a:r>
            <a:endParaRPr lang="sv-SE" altLang="sv-SE" sz="4000" dirty="0">
              <a:latin typeface="Arial" panose="020B0604020202020204" pitchFamily="34" charset="0"/>
            </a:endParaRP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813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20BC4050-002E-4BA5-B33F-9F11F0E7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PEP8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1DC1E04-E378-43E7-91AB-FCDC012B3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PEP8 är en style guide för </a:t>
            </a:r>
            <a:r>
              <a:rPr lang="sv-SE" dirty="0" err="1"/>
              <a:t>Python</a:t>
            </a:r>
            <a:endParaRPr lang="sv-SE" dirty="0"/>
          </a:p>
          <a:p>
            <a:r>
              <a:rPr lang="sv-SE" dirty="0"/>
              <a:t>De flesta som utvecklar i </a:t>
            </a:r>
            <a:r>
              <a:rPr lang="sv-SE" dirty="0" err="1"/>
              <a:t>Python</a:t>
            </a:r>
            <a:r>
              <a:rPr lang="sv-SE" dirty="0"/>
              <a:t> kan den här style guiden</a:t>
            </a:r>
          </a:p>
          <a:p>
            <a:endParaRPr lang="sv-SE" dirty="0"/>
          </a:p>
          <a:p>
            <a:pPr marL="152396" indent="0">
              <a:buNone/>
            </a:pPr>
            <a:r>
              <a:rPr lang="sv-SE" dirty="0">
                <a:hlinkClick r:id="rId4"/>
              </a:rPr>
              <a:t>https://www.datacamp.com/community/tutorials/pep8-tutorial-python-code</a:t>
            </a: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66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3E390676-251C-4E34-988F-2EF9817755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FAB81C0-445A-4B44-8B93-43F079CF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166996"/>
            <a:ext cx="11693885" cy="5536919"/>
          </a:xfrm>
        </p:spPr>
        <p:txBody>
          <a:bodyPr>
            <a:normAutofit fontScale="55000" lnSpcReduction="20000"/>
          </a:bodyPr>
          <a:lstStyle/>
          <a:p>
            <a:pPr marL="152396" indent="0">
              <a:lnSpc>
                <a:spcPct val="120000"/>
              </a:lnSpc>
              <a:buNone/>
            </a:pPr>
            <a:r>
              <a:rPr lang="sv-SE" sz="3600" dirty="0" err="1"/>
              <a:t>Python</a:t>
            </a:r>
            <a:r>
              <a:rPr lang="sv-SE" sz="3600" dirty="0"/>
              <a:t> har flera olika datatyper och inbyggda funktioner för att hantera datatyper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Integers</a:t>
            </a:r>
            <a:endParaRPr lang="sv-SE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Floating</a:t>
            </a:r>
            <a:r>
              <a:rPr lang="sv-SE" dirty="0"/>
              <a:t>-Point </a:t>
            </a:r>
            <a:r>
              <a:rPr lang="sv-SE" dirty="0" err="1"/>
              <a:t>Numbers</a:t>
            </a:r>
            <a:endParaRPr lang="sv-SE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Numbers</a:t>
            </a:r>
            <a:endParaRPr lang="sv-SE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/>
              <a:t>Strings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Escape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 in Strings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Raw</a:t>
            </a:r>
            <a:r>
              <a:rPr lang="sv-SE" dirty="0"/>
              <a:t> Strings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Triple-Quoted</a:t>
            </a:r>
            <a:r>
              <a:rPr lang="sv-SE" dirty="0"/>
              <a:t> Strings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Boolean</a:t>
            </a:r>
            <a:r>
              <a:rPr lang="sv-SE" dirty="0"/>
              <a:t> </a:t>
            </a:r>
            <a:r>
              <a:rPr lang="sv-SE" dirty="0" err="1"/>
              <a:t>Type</a:t>
            </a:r>
            <a:r>
              <a:rPr lang="sv-SE" dirty="0"/>
              <a:t>, </a:t>
            </a:r>
            <a:r>
              <a:rPr lang="sv-SE" dirty="0" err="1"/>
              <a:t>Boolean</a:t>
            </a:r>
            <a:r>
              <a:rPr lang="sv-SE" dirty="0"/>
              <a:t> </a:t>
            </a:r>
            <a:r>
              <a:rPr lang="sv-SE" dirty="0" err="1"/>
              <a:t>Context</a:t>
            </a:r>
            <a:r>
              <a:rPr lang="sv-SE" dirty="0"/>
              <a:t>, and “</a:t>
            </a:r>
            <a:r>
              <a:rPr lang="sv-SE" dirty="0" err="1"/>
              <a:t>Truthiness</a:t>
            </a:r>
            <a:r>
              <a:rPr lang="sv-SE" dirty="0"/>
              <a:t>”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-In </a:t>
            </a:r>
            <a:r>
              <a:rPr lang="sv-SE" dirty="0" err="1"/>
              <a:t>Functions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Math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Type</a:t>
            </a:r>
            <a:r>
              <a:rPr lang="sv-SE" dirty="0"/>
              <a:t> </a:t>
            </a:r>
            <a:r>
              <a:rPr lang="sv-SE" dirty="0" err="1"/>
              <a:t>Conversion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Iterables</a:t>
            </a:r>
            <a:r>
              <a:rPr lang="sv-SE" dirty="0"/>
              <a:t> and </a:t>
            </a:r>
            <a:r>
              <a:rPr lang="sv-SE" dirty="0" err="1"/>
              <a:t>Iterators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/>
              <a:t>Composite Data </a:t>
            </a:r>
            <a:r>
              <a:rPr lang="sv-SE" dirty="0" err="1"/>
              <a:t>Type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/>
              <a:t>Classes, </a:t>
            </a:r>
            <a:r>
              <a:rPr lang="sv-SE" dirty="0" err="1"/>
              <a:t>Attributes</a:t>
            </a:r>
            <a:r>
              <a:rPr lang="sv-SE" dirty="0"/>
              <a:t>, and </a:t>
            </a:r>
            <a:r>
              <a:rPr lang="sv-SE" dirty="0" err="1"/>
              <a:t>Inheritance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/>
              <a:t>Input/Output</a:t>
            </a:r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Variables</a:t>
            </a:r>
            <a:r>
              <a:rPr lang="sv-SE" dirty="0"/>
              <a:t>, </a:t>
            </a:r>
            <a:r>
              <a:rPr lang="sv-SE" dirty="0" err="1"/>
              <a:t>References</a:t>
            </a:r>
            <a:r>
              <a:rPr lang="sv-SE" dirty="0"/>
              <a:t>, and </a:t>
            </a:r>
            <a:r>
              <a:rPr lang="sv-SE" dirty="0" err="1"/>
              <a:t>Scope</a:t>
            </a:r>
            <a:endParaRPr lang="sv-SE" dirty="0"/>
          </a:p>
          <a:p>
            <a:pPr marL="720000" lvl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Miscellaneous</a:t>
            </a:r>
            <a:endParaRPr lang="sv-SE" dirty="0"/>
          </a:p>
          <a:p>
            <a:endParaRPr lang="sv-SE" dirty="0"/>
          </a:p>
          <a:p>
            <a:pPr marL="152396" indent="0">
              <a:buNone/>
            </a:pPr>
            <a:endParaRPr lang="sv-SE" dirty="0"/>
          </a:p>
          <a:p>
            <a:pPr marL="152396" indent="0">
              <a:buNone/>
            </a:pPr>
            <a:r>
              <a:rPr lang="sv-SE" dirty="0"/>
              <a:t>För den som vill </a:t>
            </a:r>
            <a:r>
              <a:rPr lang="sv-SE" dirty="0" err="1"/>
              <a:t>djupdyka</a:t>
            </a:r>
            <a:r>
              <a:rPr lang="sv-SE" dirty="0"/>
              <a:t> </a:t>
            </a:r>
            <a:r>
              <a:rPr lang="sv-SE" dirty="0">
                <a:hlinkClick r:id="rId6"/>
              </a:rPr>
              <a:t>https://realpython.com/python-data-types/</a:t>
            </a:r>
            <a:r>
              <a:rPr lang="sv-SE" dirty="0"/>
              <a:t> 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103F124-B279-47BE-9527-055FC289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Datatyper</a:t>
            </a:r>
          </a:p>
        </p:txBody>
      </p:sp>
    </p:spTree>
    <p:extLst>
      <p:ext uri="{BB962C8B-B14F-4D97-AF65-F5344CB8AC3E}">
        <p14:creationId xmlns:p14="http://schemas.microsoft.com/office/powerpoint/2010/main" val="1005759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08A9FDC6-BEE6-4B8C-BF31-08D315BDB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A3AC957-E6C4-4E7C-81A7-3BF8099B1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Python</a:t>
            </a:r>
            <a:r>
              <a:rPr lang="sv-SE" dirty="0"/>
              <a:t> har inget kommando för att ange en variabel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</a:t>
            </a:r>
            <a:r>
              <a:rPr lang="sv-SE" dirty="0" err="1"/>
              <a:t>varibel</a:t>
            </a:r>
            <a:r>
              <a:rPr lang="sv-SE" dirty="0"/>
              <a:t> skapas när du anger ett värde till variabeln 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Varje variabel i </a:t>
            </a:r>
            <a:r>
              <a:rPr lang="sv-SE" dirty="0" err="1"/>
              <a:t>Python</a:t>
            </a:r>
            <a:r>
              <a:rPr lang="sv-SE" dirty="0"/>
              <a:t> är ett objekt</a:t>
            </a:r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Låt oss göra följande tillsammans: </a:t>
            </a:r>
            <a:r>
              <a:rPr lang="sv-SE" dirty="0">
                <a:hlinkClick r:id="rId6"/>
              </a:rPr>
              <a:t>https://www.learnpython.org/en/Variables_and_Types</a:t>
            </a:r>
            <a:r>
              <a:rPr lang="sv-SE" dirty="0"/>
              <a:t> </a:t>
            </a:r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BBB8657D-E1BA-485D-8EFE-F16231DD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Variabler</a:t>
            </a:r>
          </a:p>
        </p:txBody>
      </p:sp>
    </p:spTree>
    <p:extLst>
      <p:ext uri="{BB962C8B-B14F-4D97-AF65-F5344CB8AC3E}">
        <p14:creationId xmlns:p14="http://schemas.microsoft.com/office/powerpoint/2010/main" val="3091423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045471"/>
          </a:xfr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Python</a:t>
            </a:r>
            <a:r>
              <a:rPr lang="sv-SE" dirty="0"/>
              <a:t> har både metoder och funktioner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metod anropas med dess namn, men är associerad till ett objekt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Kan både returnera och inte returnera data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Kan använda det data (</a:t>
            </a:r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variables</a:t>
            </a:r>
            <a:r>
              <a:rPr lang="sv-SE" dirty="0"/>
              <a:t>) som finns i den motsvarande klassen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metod är en funktion men som är medlem av en klass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Metoder</a:t>
            </a:r>
          </a:p>
        </p:txBody>
      </p:sp>
    </p:spTree>
    <p:extLst>
      <p:ext uri="{BB962C8B-B14F-4D97-AF65-F5344CB8AC3E}">
        <p14:creationId xmlns:p14="http://schemas.microsoft.com/office/powerpoint/2010/main" val="115085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Metoder - exempel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i="1" dirty="0"/>
              <a:t>Basic Python method </a:t>
            </a:r>
          </a:p>
          <a:p>
            <a:pPr marL="152396" indent="0">
              <a:buNone/>
            </a:pPr>
            <a:r>
              <a:rPr lang="en-US" dirty="0"/>
              <a:t>	 class </a:t>
            </a:r>
            <a:r>
              <a:rPr lang="en-US" dirty="0" err="1"/>
              <a:t>class_name</a:t>
            </a:r>
            <a:r>
              <a:rPr lang="en-US" dirty="0"/>
              <a:t> </a:t>
            </a:r>
          </a:p>
          <a:p>
            <a:pPr marL="152396" indent="0">
              <a:buNone/>
            </a:pPr>
            <a:r>
              <a:rPr lang="en-US" dirty="0"/>
              <a:t>	def </a:t>
            </a:r>
            <a:r>
              <a:rPr lang="en-US" dirty="0" err="1"/>
              <a:t>method_name</a:t>
            </a:r>
            <a:r>
              <a:rPr lang="en-US" dirty="0"/>
              <a:t> () : </a:t>
            </a:r>
          </a:p>
          <a:p>
            <a:pPr marL="152396" indent="0">
              <a:buNone/>
            </a:pPr>
            <a:r>
              <a:rPr lang="en-US" dirty="0"/>
              <a:t>		...... </a:t>
            </a:r>
          </a:p>
          <a:p>
            <a:pPr marL="152396" indent="0">
              <a:buNone/>
            </a:pPr>
            <a:r>
              <a:rPr lang="en-US" dirty="0"/>
              <a:t>		# method body </a:t>
            </a:r>
          </a:p>
          <a:p>
            <a:pPr marL="152396" indent="0">
              <a:buNone/>
            </a:pPr>
            <a:r>
              <a:rPr lang="en-US" dirty="0"/>
              <a:t>		...... </a:t>
            </a:r>
          </a:p>
          <a:p>
            <a:pPr marL="152396" indent="0">
              <a:buNone/>
            </a:pP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429D1AE-9FA0-4E40-ADFE-70C7E6690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61141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Python 3 User-Defined Method </a:t>
            </a:r>
          </a:p>
          <a:p>
            <a:pPr marL="0" indent="0">
              <a:buNone/>
            </a:pPr>
            <a:r>
              <a:rPr lang="en-US" dirty="0"/>
              <a:t>class ABC : </a:t>
            </a:r>
          </a:p>
          <a:p>
            <a:pPr marL="0" indent="0">
              <a:buNone/>
            </a:pPr>
            <a:r>
              <a:rPr lang="en-US" dirty="0"/>
              <a:t>    def </a:t>
            </a:r>
            <a:r>
              <a:rPr lang="en-US" dirty="0" err="1"/>
              <a:t>method_abc</a:t>
            </a:r>
            <a:r>
              <a:rPr lang="en-US" dirty="0"/>
              <a:t> (self): </a:t>
            </a:r>
          </a:p>
          <a:p>
            <a:pPr marL="0" indent="0">
              <a:buNone/>
            </a:pPr>
            <a:r>
              <a:rPr lang="en-US" dirty="0"/>
              <a:t>       print("I am in </a:t>
            </a:r>
            <a:r>
              <a:rPr lang="en-US" dirty="0" err="1"/>
              <a:t>method_abc</a:t>
            </a:r>
            <a:r>
              <a:rPr lang="en-US" dirty="0"/>
              <a:t> of</a:t>
            </a:r>
          </a:p>
          <a:p>
            <a:pPr marL="0" indent="0">
              <a:buNone/>
            </a:pPr>
            <a:r>
              <a:rPr lang="en-US" dirty="0"/>
              <a:t>	 ABC class. ")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class_ref</a:t>
            </a:r>
            <a:r>
              <a:rPr lang="en-US" dirty="0"/>
              <a:t> = ABC() # object of ABC class </a:t>
            </a:r>
          </a:p>
          <a:p>
            <a:pPr marL="0" indent="0">
              <a:buNone/>
            </a:pPr>
            <a:r>
              <a:rPr lang="en-US" dirty="0" err="1"/>
              <a:t>class_ref.method_abc</a:t>
            </a:r>
            <a:r>
              <a:rPr lang="en-US" dirty="0"/>
              <a:t>()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065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Funktioner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045471"/>
          </a:xfr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block av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anropas</a:t>
            </a:r>
            <a:r>
              <a:rPr lang="en-US" dirty="0"/>
              <a:t> av </a:t>
            </a:r>
            <a:r>
              <a:rPr lang="en-US" dirty="0" err="1"/>
              <a:t>sitt</a:t>
            </a:r>
            <a:r>
              <a:rPr lang="en-US" dirty="0"/>
              <a:t> </a:t>
            </a:r>
            <a:r>
              <a:rPr lang="en-US" dirty="0" err="1"/>
              <a:t>namn</a:t>
            </a:r>
            <a:r>
              <a:rPr lang="en-US" dirty="0"/>
              <a:t> (</a:t>
            </a:r>
            <a:r>
              <a:rPr lang="en-US" dirty="0" err="1"/>
              <a:t>självständig</a:t>
            </a:r>
            <a:r>
              <a:rPr lang="en-US" dirty="0"/>
              <a:t>)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olika</a:t>
            </a:r>
            <a:r>
              <a:rPr lang="en-US" dirty="0"/>
              <a:t> </a:t>
            </a:r>
            <a:r>
              <a:rPr lang="en-US" dirty="0" err="1"/>
              <a:t>parametrar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inga </a:t>
            </a:r>
            <a:r>
              <a:rPr lang="en-US" dirty="0" err="1"/>
              <a:t>alls</a:t>
            </a:r>
            <a:endParaRPr lang="en-US" dirty="0"/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Kan både returnera och inte returnera data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funktion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Klass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2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Funktioner - exempel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en-US" b="1" i="1" dirty="0"/>
              <a:t>Basic function structure in Python</a:t>
            </a:r>
          </a:p>
          <a:p>
            <a:pPr marL="152396" indent="0">
              <a:buNone/>
            </a:pPr>
            <a:r>
              <a:rPr lang="en-US" dirty="0"/>
              <a:t>def </a:t>
            </a:r>
            <a:r>
              <a:rPr lang="en-US" dirty="0" err="1"/>
              <a:t>function_name</a:t>
            </a:r>
            <a:r>
              <a:rPr lang="en-US" dirty="0"/>
              <a:t> ( arg1, arg2, ...) : </a:t>
            </a:r>
          </a:p>
          <a:p>
            <a:pPr marL="152396" indent="0">
              <a:buNone/>
            </a:pPr>
            <a:r>
              <a:rPr lang="en-US" dirty="0"/>
              <a:t>	...... </a:t>
            </a:r>
          </a:p>
          <a:p>
            <a:pPr marL="152396" indent="0">
              <a:buNone/>
            </a:pPr>
            <a:r>
              <a:rPr lang="en-US" dirty="0"/>
              <a:t>	# function body </a:t>
            </a:r>
          </a:p>
          <a:p>
            <a:pPr marL="152396" indent="0">
              <a:buNone/>
            </a:pPr>
            <a:r>
              <a:rPr lang="en-US" dirty="0"/>
              <a:t>	...... </a:t>
            </a:r>
          </a:p>
          <a:p>
            <a:pPr marL="152396" indent="0">
              <a:buNone/>
            </a:pPr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429D1AE-9FA0-4E40-ADFE-70C7E6690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61141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Python 3 User-Defined Method </a:t>
            </a:r>
          </a:p>
          <a:p>
            <a:pPr marL="0" indent="0">
              <a:buNone/>
            </a:pPr>
            <a:r>
              <a:rPr lang="en-US" dirty="0"/>
              <a:t>def Subtract (a, b): </a:t>
            </a:r>
          </a:p>
          <a:p>
            <a:pPr marL="0" indent="0">
              <a:buNone/>
            </a:pPr>
            <a:r>
              <a:rPr lang="en-US" dirty="0"/>
              <a:t>	return (a-b)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 Subtract(10, 12) ) # prints -2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 Subtract(15, 6) ) # prints 9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35256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Lektionstillfällets mål och metod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b="1" dirty="0"/>
              <a:t>Mål med lektionen:</a:t>
            </a:r>
          </a:p>
          <a:p>
            <a:r>
              <a:rPr lang="sv-SE" dirty="0"/>
              <a:t>Få en förståelse för Objektorienterade programmeringsspråk. </a:t>
            </a:r>
          </a:p>
          <a:p>
            <a:r>
              <a:rPr lang="sv-SE" dirty="0"/>
              <a:t>Få en förståelse för </a:t>
            </a:r>
            <a:r>
              <a:rPr lang="sv-SE" dirty="0" err="1"/>
              <a:t>Python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/>
              <a:t>Lektionens arbetsmetoder:</a:t>
            </a:r>
          </a:p>
          <a:p>
            <a:r>
              <a:rPr lang="sv-SE" dirty="0"/>
              <a:t>Föreläsning</a:t>
            </a:r>
          </a:p>
          <a:p>
            <a:r>
              <a:rPr lang="sv-SE" dirty="0"/>
              <a:t>Exempelkod</a:t>
            </a:r>
          </a:p>
          <a:p>
            <a:r>
              <a:rPr lang="sv-SE" dirty="0"/>
              <a:t>Övningar</a:t>
            </a:r>
          </a:p>
          <a:p>
            <a:r>
              <a:rPr lang="sv-SE" dirty="0"/>
              <a:t>Diskussion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3EEEDDE-5DFB-4B0D-81D0-EFE7216C63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045471"/>
          </a:xfr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Ett objekt består av variabler och funktioner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Objekt får sina variabler och funktioner från klasser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Du kan skapa flera olika objekt som innehåller samma klasser</a:t>
            </a:r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Objekt</a:t>
            </a:r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21A2F86E-4D1D-4F48-BF67-50CA431B2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52977"/>
              </p:ext>
            </p:extLst>
          </p:nvPr>
        </p:nvGraphicFramePr>
        <p:xfrm>
          <a:off x="1117600" y="3665178"/>
          <a:ext cx="3196751" cy="2599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751">
                  <a:extLst>
                    <a:ext uri="{9D8B030D-6E8A-4147-A177-3AD203B41FA5}">
                      <a16:colId xmlns:a16="http://schemas.microsoft.com/office/drawing/2014/main" val="961456474"/>
                    </a:ext>
                  </a:extLst>
                </a:gridCol>
              </a:tblGrid>
              <a:tr h="866485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Klassens namn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93969"/>
                  </a:ext>
                </a:extLst>
              </a:tr>
              <a:tr h="866485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Variabler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62189"/>
                  </a:ext>
                </a:extLst>
              </a:tr>
              <a:tr h="866485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Metoder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8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61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FC1A3613-BCE0-4174-91F8-358709BCF1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7E83AF9-93AB-44BD-83B0-10CA213A4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3045471"/>
          </a:xfrm>
        </p:spPr>
        <p:txBody>
          <a:bodyPr spcFirstLastPara="1" vert="horz" wrap="square" lIns="91440" tIns="45720" rIns="91440" bIns="45720" rtlCol="0" anchor="t" anchorCtr="0">
            <a:normAutofit lnSpcReduction="10000"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klass är kort sagt en template för ditt objekt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klass beskriver vilka egenskaper (variabler) klassen har och vilka beteenden (metoder) den har. 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Alla klasser har en funktion som heter </a:t>
            </a:r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__(),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alltid</a:t>
            </a:r>
            <a:r>
              <a:rPr lang="en-US" dirty="0"/>
              <a:t> </a:t>
            </a:r>
            <a:r>
              <a:rPr lang="en-US" dirty="0" err="1"/>
              <a:t>körs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klass</a:t>
            </a:r>
            <a:r>
              <a:rPr lang="en-US" dirty="0"/>
              <a:t> </a:t>
            </a:r>
            <a:r>
              <a:rPr lang="en-US" dirty="0" err="1"/>
              <a:t>initieras</a:t>
            </a:r>
            <a:r>
              <a:rPr lang="en-US" dirty="0"/>
              <a:t>. 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en-US" dirty="0" err="1"/>
              <a:t>Använd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__()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tilldela</a:t>
            </a:r>
            <a:r>
              <a:rPr lang="en-US" dirty="0"/>
              <a:t> </a:t>
            </a:r>
            <a:r>
              <a:rPr lang="en-US" dirty="0" err="1"/>
              <a:t>värden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egenskaper</a:t>
            </a:r>
            <a:r>
              <a:rPr lang="en-US" dirty="0"/>
              <a:t> hos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operations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behövs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objektet</a:t>
            </a:r>
            <a:r>
              <a:rPr lang="en-US" dirty="0"/>
              <a:t> </a:t>
            </a:r>
            <a:r>
              <a:rPr lang="en-US" dirty="0" err="1"/>
              <a:t>skapas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A72D190B-4083-4099-9314-74AB4C87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Klasser</a:t>
            </a:r>
          </a:p>
        </p:txBody>
      </p:sp>
    </p:spTree>
    <p:extLst>
      <p:ext uri="{BB962C8B-B14F-4D97-AF65-F5344CB8AC3E}">
        <p14:creationId xmlns:p14="http://schemas.microsoft.com/office/powerpoint/2010/main" val="123588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8ABC0D1-197E-4D4C-842A-56DDB229D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3AE545-0D54-41B8-8D3E-2D49BBC24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sv-SE" dirty="0" err="1"/>
              <a:t>class</a:t>
            </a:r>
            <a:r>
              <a:rPr lang="sv-SE" dirty="0"/>
              <a:t> Cat(</a:t>
            </a:r>
            <a:r>
              <a:rPr lang="sv-SE" dirty="0" err="1"/>
              <a:t>object</a:t>
            </a:r>
            <a:r>
              <a:rPr lang="sv-SE" dirty="0"/>
              <a:t>): </a:t>
            </a:r>
          </a:p>
          <a:p>
            <a:pPr marL="152396" indent="0">
              <a:buNone/>
            </a:pPr>
            <a:r>
              <a:rPr lang="sv-SE" dirty="0"/>
              <a:t>	</a:t>
            </a:r>
            <a:r>
              <a:rPr lang="sv-SE" dirty="0" err="1"/>
              <a:t>def</a:t>
            </a:r>
            <a:r>
              <a:rPr lang="sv-SE" dirty="0"/>
              <a:t> __</a:t>
            </a:r>
            <a:r>
              <a:rPr lang="sv-SE" dirty="0" err="1"/>
              <a:t>init</a:t>
            </a:r>
            <a:r>
              <a:rPr lang="sv-SE" dirty="0"/>
              <a:t>__(</a:t>
            </a:r>
            <a:r>
              <a:rPr lang="sv-SE" dirty="0" err="1"/>
              <a:t>self</a:t>
            </a:r>
            <a:r>
              <a:rPr lang="sv-SE" dirty="0"/>
              <a:t>, </a:t>
            </a:r>
            <a:r>
              <a:rPr lang="sv-SE" dirty="0" err="1"/>
              <a:t>namev</a:t>
            </a:r>
            <a:r>
              <a:rPr lang="sv-SE" dirty="0"/>
              <a:t>):</a:t>
            </a:r>
          </a:p>
          <a:p>
            <a:pPr marL="152396" indent="0">
              <a:buNone/>
            </a:pPr>
            <a:r>
              <a:rPr lang="sv-SE" dirty="0"/>
              <a:t>	 self.name = </a:t>
            </a:r>
            <a:r>
              <a:rPr lang="sv-SE" dirty="0" err="1"/>
              <a:t>namev</a:t>
            </a:r>
            <a:r>
              <a:rPr lang="sv-SE" dirty="0"/>
              <a:t> </a:t>
            </a:r>
          </a:p>
          <a:p>
            <a:pPr marL="152396" indent="0">
              <a:buNone/>
            </a:pPr>
            <a:r>
              <a:rPr lang="sv-SE" dirty="0"/>
              <a:t>	 </a:t>
            </a:r>
            <a:r>
              <a:rPr lang="sv-SE" dirty="0" err="1"/>
              <a:t>self.age</a:t>
            </a:r>
            <a:r>
              <a:rPr lang="sv-SE" dirty="0"/>
              <a:t> = 0 </a:t>
            </a:r>
          </a:p>
          <a:p>
            <a:pPr marL="152396" indent="0">
              <a:buNone/>
            </a:pPr>
            <a:r>
              <a:rPr lang="sv-SE" dirty="0"/>
              <a:t>      </a:t>
            </a:r>
          </a:p>
          <a:p>
            <a:pPr marL="152396" indent="0">
              <a:buNone/>
            </a:pPr>
            <a:r>
              <a:rPr lang="sv-SE" dirty="0"/>
              <a:t>      </a:t>
            </a:r>
            <a:r>
              <a:rPr lang="sv-SE" dirty="0" err="1"/>
              <a:t>def</a:t>
            </a:r>
            <a:r>
              <a:rPr lang="sv-SE" dirty="0"/>
              <a:t> talk(</a:t>
            </a:r>
            <a:r>
              <a:rPr lang="sv-SE" dirty="0" err="1"/>
              <a:t>self</a:t>
            </a:r>
            <a:r>
              <a:rPr lang="sv-SE" dirty="0"/>
              <a:t>): print(”</a:t>
            </a:r>
            <a:r>
              <a:rPr lang="sv-SE" dirty="0" err="1"/>
              <a:t>Meow</a:t>
            </a:r>
            <a:r>
              <a:rPr lang="sv-SE" dirty="0"/>
              <a:t>, jag heter " + self.name)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60623AA1-4D77-471A-8430-E0F859CF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Hur bygger vi en klass?</a:t>
            </a:r>
          </a:p>
        </p:txBody>
      </p:sp>
    </p:spTree>
    <p:extLst>
      <p:ext uri="{BB962C8B-B14F-4D97-AF65-F5344CB8AC3E}">
        <p14:creationId xmlns:p14="http://schemas.microsoft.com/office/powerpoint/2010/main" val="174313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Conditions</a:t>
            </a:r>
            <a:r>
              <a:rPr lang="sv-SE" dirty="0"/>
              <a:t> och operators</a:t>
            </a:r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62976" cy="315053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Python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booleans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utvärdera</a:t>
            </a:r>
            <a:r>
              <a:rPr lang="en-US" dirty="0"/>
              <a:t> conditions</a:t>
            </a:r>
          </a:p>
          <a:p>
            <a:r>
              <a:rPr lang="en-US" dirty="0"/>
              <a:t>Python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följande</a:t>
            </a:r>
            <a:r>
              <a:rPr lang="en-US" dirty="0"/>
              <a:t> </a:t>
            </a:r>
            <a:r>
              <a:rPr lang="en-US" dirty="0" err="1"/>
              <a:t>operatorer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utvärdera</a:t>
            </a:r>
            <a:r>
              <a:rPr lang="en-US" dirty="0"/>
              <a:t> om </a:t>
            </a:r>
            <a:r>
              <a:rPr lang="en-US" dirty="0" err="1"/>
              <a:t>något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sant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falskt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Arithmetic operators (t ex +, -, *, %, /, **, //)</a:t>
            </a:r>
          </a:p>
          <a:p>
            <a:pPr lvl="1"/>
            <a:r>
              <a:rPr lang="en-US" dirty="0"/>
              <a:t>Assignment operators (t ex =, +=, -=, *=, /=, %=, &amp;=, |=)</a:t>
            </a:r>
          </a:p>
          <a:p>
            <a:pPr lvl="1"/>
            <a:r>
              <a:rPr lang="en-US" dirty="0"/>
              <a:t>Comparison operators (t ex ==, !=, &lt;, &gt;, &lt;=, &gt;=)</a:t>
            </a:r>
          </a:p>
          <a:p>
            <a:pPr lvl="1"/>
            <a:r>
              <a:rPr lang="en-US" dirty="0"/>
              <a:t>Logical operators (t ex and, or, not)</a:t>
            </a:r>
          </a:p>
          <a:p>
            <a:pPr lvl="1"/>
            <a:r>
              <a:rPr lang="en-US" dirty="0"/>
              <a:t>Identity operators (t ex is, is not)</a:t>
            </a:r>
          </a:p>
          <a:p>
            <a:pPr lvl="1"/>
            <a:r>
              <a:rPr lang="en-US" dirty="0"/>
              <a:t>Membership operators (t ex in, not in)</a:t>
            </a:r>
          </a:p>
          <a:p>
            <a:pPr lvl="1"/>
            <a:r>
              <a:rPr lang="en-US" dirty="0"/>
              <a:t>Bitwise operators (t ex &amp;, |, ^, ~)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279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If...</a:t>
            </a:r>
            <a:r>
              <a:rPr lang="sv-SE" dirty="0" err="1"/>
              <a:t>elif</a:t>
            </a:r>
            <a:r>
              <a:rPr lang="sv-SE" dirty="0"/>
              <a:t> och </a:t>
            </a:r>
            <a:r>
              <a:rPr lang="sv-SE" dirty="0" err="1"/>
              <a:t>else</a:t>
            </a:r>
            <a:endParaRPr lang="sv-SE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462976" cy="46672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</a:t>
            </a:r>
            <a:r>
              <a:rPr lang="en-US" dirty="0" err="1"/>
              <a:t>använder</a:t>
            </a:r>
            <a:r>
              <a:rPr lang="en-US" dirty="0"/>
              <a:t> sig av indentations (</a:t>
            </a:r>
            <a:r>
              <a:rPr lang="en-US" dirty="0" err="1"/>
              <a:t>indrag</a:t>
            </a:r>
            <a:r>
              <a:rPr lang="en-US" dirty="0"/>
              <a:t>)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definiera</a:t>
            </a:r>
            <a:r>
              <a:rPr lang="en-US" dirty="0"/>
              <a:t> </a:t>
            </a:r>
            <a:r>
              <a:rPr lang="en-US" dirty="0" err="1"/>
              <a:t>kodblock</a:t>
            </a:r>
            <a:endParaRPr lang="en-US" dirty="0"/>
          </a:p>
          <a:p>
            <a:r>
              <a:rPr lang="en-US" dirty="0"/>
              <a:t>Standard </a:t>
            </a:r>
            <a:r>
              <a:rPr lang="en-US" dirty="0" err="1"/>
              <a:t>är</a:t>
            </a:r>
            <a:r>
              <a:rPr lang="en-US" dirty="0"/>
              <a:t> 4 </a:t>
            </a:r>
            <a:r>
              <a:rPr lang="en-US" dirty="0" err="1"/>
              <a:t>mellanslag</a:t>
            </a:r>
            <a:endParaRPr lang="en-US" dirty="0"/>
          </a:p>
          <a:p>
            <a:r>
              <a:rPr lang="sv-SE" dirty="0"/>
              <a:t>Dvs efter att du har skrivit ditt If-</a:t>
            </a:r>
            <a:r>
              <a:rPr lang="sv-SE" dirty="0" err="1"/>
              <a:t>statement</a:t>
            </a:r>
            <a:r>
              <a:rPr lang="sv-SE" dirty="0"/>
              <a:t> måste du skriva 4 mellanslag efter. Nedan skriver vi 4 mellanslag efter </a:t>
            </a:r>
            <a:r>
              <a:rPr lang="sv-SE" dirty="0" err="1"/>
              <a:t>if</a:t>
            </a:r>
            <a:r>
              <a:rPr lang="sv-SE" dirty="0"/>
              <a:t> b&gt;a:</a:t>
            </a:r>
          </a:p>
          <a:p>
            <a:pPr marL="0" indent="0">
              <a:buNone/>
            </a:pPr>
            <a:r>
              <a:rPr lang="en-US" dirty="0"/>
              <a:t>a = 33</a:t>
            </a:r>
            <a:br>
              <a:rPr lang="en-US" dirty="0"/>
            </a:br>
            <a:r>
              <a:rPr lang="en-US" dirty="0"/>
              <a:t>b = 33</a:t>
            </a:r>
            <a:br>
              <a:rPr lang="en-US" dirty="0"/>
            </a:br>
            <a:r>
              <a:rPr lang="en-US" b="1" dirty="0"/>
              <a:t>if</a:t>
            </a:r>
            <a:r>
              <a:rPr lang="en-US" dirty="0"/>
              <a:t> b &gt; a:</a:t>
            </a:r>
          </a:p>
          <a:p>
            <a:pPr marL="0" indent="0">
              <a:buNone/>
            </a:pPr>
            <a:r>
              <a:rPr lang="en-US" dirty="0"/>
              <a:t>    print("b is greater than a")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Ett</a:t>
            </a:r>
            <a:r>
              <a:rPr lang="en-US" dirty="0"/>
              <a:t> If-statement </a:t>
            </a:r>
            <a:r>
              <a:rPr lang="en-US" dirty="0" err="1"/>
              <a:t>utvärderar</a:t>
            </a:r>
            <a:r>
              <a:rPr lang="en-US" dirty="0"/>
              <a:t> om </a:t>
            </a:r>
            <a:r>
              <a:rPr lang="en-US" dirty="0" err="1"/>
              <a:t>vårt</a:t>
            </a:r>
            <a:r>
              <a:rPr lang="en-US" dirty="0"/>
              <a:t>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uttryck</a:t>
            </a:r>
            <a:r>
              <a:rPr lang="en-US" dirty="0"/>
              <a:t> </a:t>
            </a:r>
            <a:r>
              <a:rPr lang="en-US" dirty="0" err="1"/>
              <a:t>möts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objektet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tomt</a:t>
            </a:r>
            <a:endParaRPr lang="sv-SE" dirty="0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9B6DF539-BCD9-4FF7-B6BA-C3B6AC6C1BC3}"/>
              </a:ext>
            </a:extLst>
          </p:cNvPr>
          <p:cNvCxnSpPr/>
          <p:nvPr/>
        </p:nvCxnSpPr>
        <p:spPr>
          <a:xfrm>
            <a:off x="399102" y="4769026"/>
            <a:ext cx="783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8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If…</a:t>
            </a:r>
            <a:r>
              <a:rPr lang="sv-SE" dirty="0" err="1"/>
              <a:t>elif</a:t>
            </a:r>
            <a:r>
              <a:rPr lang="sv-SE" dirty="0"/>
              <a:t> och </a:t>
            </a:r>
            <a:r>
              <a:rPr lang="sv-SE" dirty="0" err="1"/>
              <a:t>else</a:t>
            </a:r>
            <a:endParaRPr lang="sv-SE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462976" cy="4287215"/>
          </a:xfrm>
        </p:spPr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err="1"/>
              <a:t>använder</a:t>
            </a:r>
            <a:r>
              <a:rPr lang="en-US" dirty="0"/>
              <a:t> sig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“else if”</a:t>
            </a:r>
          </a:p>
          <a:p>
            <a:pPr marL="0" indent="0">
              <a:buNone/>
            </a:pPr>
            <a:r>
              <a:rPr lang="en-US" dirty="0"/>
              <a:t> “om </a:t>
            </a:r>
            <a:r>
              <a:rPr lang="en-US" dirty="0" err="1"/>
              <a:t>föregående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sann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utvärdera</a:t>
            </a:r>
            <a:r>
              <a:rPr lang="en-US" dirty="0"/>
              <a:t> om det </a:t>
            </a:r>
            <a:r>
              <a:rPr lang="en-US" dirty="0" err="1"/>
              <a:t>här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sant</a:t>
            </a:r>
            <a:r>
              <a:rPr lang="en-US" dirty="0"/>
              <a:t>:”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= 33</a:t>
            </a:r>
            <a:br>
              <a:rPr lang="en-US" dirty="0"/>
            </a:br>
            <a:r>
              <a:rPr lang="en-US" dirty="0"/>
              <a:t>b = 33</a:t>
            </a:r>
            <a:br>
              <a:rPr lang="en-US" dirty="0"/>
            </a:br>
            <a:r>
              <a:rPr lang="en-US" dirty="0"/>
              <a:t>if b &gt; a:</a:t>
            </a:r>
            <a:br>
              <a:rPr lang="en-US" dirty="0"/>
            </a:br>
            <a:r>
              <a:rPr lang="en-US" dirty="0"/>
              <a:t>  print("b is greater than a")</a:t>
            </a:r>
            <a:br>
              <a:rPr lang="en-US" dirty="0"/>
            </a:br>
            <a:r>
              <a:rPr lang="en-US" b="1" dirty="0" err="1"/>
              <a:t>elif</a:t>
            </a:r>
            <a:r>
              <a:rPr lang="en-US" dirty="0"/>
              <a:t> a == b:</a:t>
            </a:r>
            <a:br>
              <a:rPr lang="en-US" dirty="0"/>
            </a:br>
            <a:r>
              <a:rPr lang="en-US" dirty="0"/>
              <a:t>  print("a and b are equal")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13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If…</a:t>
            </a:r>
            <a:r>
              <a:rPr lang="sv-SE" dirty="0" err="1"/>
              <a:t>elif</a:t>
            </a:r>
            <a:r>
              <a:rPr lang="sv-SE" dirty="0"/>
              <a:t> och </a:t>
            </a:r>
            <a:r>
              <a:rPr lang="sv-SE" dirty="0" err="1"/>
              <a:t>else</a:t>
            </a:r>
            <a:endParaRPr lang="sv-SE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06161" cy="4135657"/>
          </a:xfrm>
        </p:spPr>
        <p:txBody>
          <a:bodyPr>
            <a:normAutofit/>
          </a:bodyPr>
          <a:lstStyle/>
          <a:p>
            <a:r>
              <a:rPr lang="en-US" dirty="0"/>
              <a:t>Python </a:t>
            </a:r>
            <a:r>
              <a:rPr lang="en-US" dirty="0" err="1"/>
              <a:t>använder</a:t>
            </a:r>
            <a:r>
              <a:rPr lang="en-US" dirty="0"/>
              <a:t> sig av else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fånga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 de </a:t>
            </a:r>
            <a:r>
              <a:rPr lang="en-US" dirty="0" err="1"/>
              <a:t>uttrycks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stämmer</a:t>
            </a:r>
            <a:r>
              <a:rPr lang="en-US" dirty="0"/>
              <a:t> </a:t>
            </a:r>
            <a:r>
              <a:rPr lang="en-US" dirty="0" err="1"/>
              <a:t>överens</a:t>
            </a:r>
            <a:r>
              <a:rPr lang="en-US" dirty="0"/>
              <a:t> med </a:t>
            </a:r>
            <a:r>
              <a:rPr lang="en-US" dirty="0" err="1"/>
              <a:t>varken</a:t>
            </a:r>
            <a:r>
              <a:rPr lang="en-US" dirty="0"/>
              <a:t> if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 = 200</a:t>
            </a:r>
            <a:br>
              <a:rPr lang="en-US" dirty="0"/>
            </a:br>
            <a:r>
              <a:rPr lang="en-US" dirty="0"/>
              <a:t>b = 33</a:t>
            </a:r>
            <a:br>
              <a:rPr lang="en-US" dirty="0"/>
            </a:br>
            <a:r>
              <a:rPr lang="en-US" dirty="0"/>
              <a:t>if b &gt; a:</a:t>
            </a:r>
            <a:br>
              <a:rPr lang="en-US" dirty="0"/>
            </a:br>
            <a:r>
              <a:rPr lang="en-US" dirty="0"/>
              <a:t>  print("b is greater than a")</a:t>
            </a:r>
            <a:br>
              <a:rPr lang="en-US" dirty="0"/>
            </a:br>
            <a:r>
              <a:rPr lang="en-US" dirty="0" err="1"/>
              <a:t>elif</a:t>
            </a:r>
            <a:r>
              <a:rPr lang="en-US" dirty="0"/>
              <a:t> a == b:</a:t>
            </a:r>
            <a:br>
              <a:rPr lang="en-US" dirty="0"/>
            </a:br>
            <a:r>
              <a:rPr lang="en-US" dirty="0"/>
              <a:t>  print("a and b are equal")</a:t>
            </a:r>
            <a:br>
              <a:rPr lang="en-US" dirty="0"/>
            </a:br>
            <a:r>
              <a:rPr lang="en-US" b="1" dirty="0"/>
              <a:t>else:</a:t>
            </a:r>
            <a:br>
              <a:rPr lang="en-US" dirty="0"/>
            </a:br>
            <a:r>
              <a:rPr lang="en-US" dirty="0"/>
              <a:t>  print("a is greater than b")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33586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8ABC0D1-197E-4D4C-842A-56DDB229D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60623AA1-4D77-471A-8430-E0F859CF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Loopar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3AE545-0D54-41B8-8D3E-2D49BBC24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91440" tIns="45720" rIns="91440" bIns="45720" rtlCol="0" anchor="t" anchorCtr="0">
            <a:normAutofit lnSpcReduction="10000"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Python</a:t>
            </a:r>
            <a:r>
              <a:rPr lang="sv-SE" dirty="0"/>
              <a:t> har två olika typer av loopar; for loop och </a:t>
            </a:r>
            <a:r>
              <a:rPr lang="sv-SE" dirty="0" err="1"/>
              <a:t>while</a:t>
            </a:r>
            <a:r>
              <a:rPr lang="sv-SE" dirty="0"/>
              <a:t> loop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For loopen kan köras över en sekvens av nummer genom att använda ”</a:t>
            </a:r>
            <a:r>
              <a:rPr lang="sv-SE" dirty="0" err="1"/>
              <a:t>range</a:t>
            </a:r>
            <a:r>
              <a:rPr lang="sv-SE" dirty="0"/>
              <a:t>” och ”</a:t>
            </a:r>
            <a:r>
              <a:rPr lang="sv-SE" dirty="0" err="1"/>
              <a:t>xrange</a:t>
            </a:r>
            <a:r>
              <a:rPr lang="sv-SE" dirty="0"/>
              <a:t>” funktionerna. 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Skillnaden mellan </a:t>
            </a:r>
            <a:r>
              <a:rPr lang="sv-SE" dirty="0" err="1"/>
              <a:t>range</a:t>
            </a:r>
            <a:r>
              <a:rPr lang="sv-SE" dirty="0"/>
              <a:t> och </a:t>
            </a:r>
            <a:r>
              <a:rPr lang="sv-SE" dirty="0" err="1"/>
              <a:t>xrange</a:t>
            </a:r>
            <a:r>
              <a:rPr lang="sv-SE" dirty="0"/>
              <a:t> är att </a:t>
            </a:r>
            <a:r>
              <a:rPr lang="sv-SE" dirty="0" err="1"/>
              <a:t>range</a:t>
            </a:r>
            <a:r>
              <a:rPr lang="sv-SE" dirty="0"/>
              <a:t> returnerar en ny lista med nummer medan </a:t>
            </a:r>
            <a:r>
              <a:rPr lang="sv-SE" dirty="0" err="1"/>
              <a:t>xrange</a:t>
            </a:r>
            <a:r>
              <a:rPr lang="sv-SE" dirty="0"/>
              <a:t> returnerar en </a:t>
            </a:r>
            <a:r>
              <a:rPr lang="sv-SE" dirty="0" err="1"/>
              <a:t>iterator</a:t>
            </a: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Python</a:t>
            </a:r>
            <a:r>
              <a:rPr lang="sv-SE" dirty="0"/>
              <a:t> 3 använder </a:t>
            </a:r>
            <a:r>
              <a:rPr lang="sv-SE" dirty="0" err="1"/>
              <a:t>range</a:t>
            </a:r>
            <a:r>
              <a:rPr lang="sv-SE" dirty="0"/>
              <a:t> men den fungerar som </a:t>
            </a:r>
            <a:r>
              <a:rPr lang="sv-SE" dirty="0" err="1"/>
              <a:t>xrange</a:t>
            </a: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While</a:t>
            </a:r>
            <a:r>
              <a:rPr lang="sv-SE" dirty="0"/>
              <a:t> loopen körs så länge en </a:t>
            </a:r>
            <a:r>
              <a:rPr lang="sv-SE" dirty="0" err="1"/>
              <a:t>boolean</a:t>
            </a:r>
            <a:r>
              <a:rPr lang="sv-SE" dirty="0"/>
              <a:t> uttryck är mött. 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”Break” och ”</a:t>
            </a:r>
            <a:r>
              <a:rPr lang="sv-SE" dirty="0" err="1"/>
              <a:t>Contintue</a:t>
            </a:r>
            <a:r>
              <a:rPr lang="sv-SE" dirty="0"/>
              <a:t>” används också i loopar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Break används för att göra exit från en loop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 err="1"/>
              <a:t>Continue</a:t>
            </a:r>
            <a:r>
              <a:rPr lang="sv-SE" dirty="0"/>
              <a:t> används för att hoppa över ett block och återvända till loopen</a:t>
            </a:r>
          </a:p>
        </p:txBody>
      </p:sp>
    </p:spTree>
    <p:extLst>
      <p:ext uri="{BB962C8B-B14F-4D97-AF65-F5344CB8AC3E}">
        <p14:creationId xmlns:p14="http://schemas.microsoft.com/office/powerpoint/2010/main" val="948694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8ABC0D1-197E-4D4C-842A-56DDB229D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60623AA1-4D77-471A-8430-E0F859CF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Loopar syntax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3AE545-0D54-41B8-8D3E-2D49BBC24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278732"/>
            <a:ext cx="5157787" cy="823912"/>
          </a:xfrm>
        </p:spPr>
        <p:txBody>
          <a:bodyPr>
            <a:normAutofit/>
          </a:bodyPr>
          <a:lstStyle/>
          <a:p>
            <a:r>
              <a:rPr lang="sv-SE" dirty="0"/>
              <a:t>For loop</a:t>
            </a:r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63A30F52-983F-4376-A91A-E70954B69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93" y="2217799"/>
            <a:ext cx="5590807" cy="4536636"/>
          </a:xfrm>
        </p:spPr>
        <p:txBody>
          <a:bodyPr>
            <a:normAutofit fontScale="55000" lnSpcReduction="20000"/>
          </a:bodyPr>
          <a:lstStyle/>
          <a:p>
            <a:r>
              <a:rPr lang="sv-SE" b="1" i="1" dirty="0"/>
              <a:t>Körs över en angiven sekvens</a:t>
            </a:r>
          </a:p>
          <a:p>
            <a:pPr marL="0" indent="0">
              <a:buNone/>
            </a:pPr>
            <a:r>
              <a:rPr lang="sv-SE" dirty="0" err="1"/>
              <a:t>primes</a:t>
            </a:r>
            <a:r>
              <a:rPr lang="sv-SE" dirty="0"/>
              <a:t> = [2, 3, 5, 7]</a:t>
            </a:r>
          </a:p>
          <a:p>
            <a:pPr marL="0" indent="0">
              <a:buNone/>
            </a:pPr>
            <a:r>
              <a:rPr lang="sv-SE" dirty="0"/>
              <a:t>for </a:t>
            </a:r>
            <a:r>
              <a:rPr lang="sv-SE" dirty="0" err="1"/>
              <a:t>prime</a:t>
            </a:r>
            <a:r>
              <a:rPr lang="sv-SE" dirty="0"/>
              <a:t> in </a:t>
            </a:r>
            <a:r>
              <a:rPr lang="sv-SE" dirty="0" err="1"/>
              <a:t>primes</a:t>
            </a:r>
            <a:r>
              <a:rPr lang="sv-SE" dirty="0"/>
              <a:t>:    </a:t>
            </a:r>
          </a:p>
          <a:p>
            <a:pPr marL="0" indent="0">
              <a:buNone/>
            </a:pPr>
            <a:r>
              <a:rPr lang="sv-SE" dirty="0"/>
              <a:t>  print(</a:t>
            </a:r>
            <a:r>
              <a:rPr lang="sv-SE" dirty="0" err="1"/>
              <a:t>prime</a:t>
            </a:r>
            <a:r>
              <a:rPr lang="sv-SE" dirty="0"/>
              <a:t>)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b="1" i="1" dirty="0"/>
              <a:t>Körs med hjälp av </a:t>
            </a:r>
            <a:r>
              <a:rPr lang="sv-SE" b="1" i="1" dirty="0" err="1"/>
              <a:t>range</a:t>
            </a:r>
            <a:endParaRPr lang="sv-SE" b="1" i="1" dirty="0"/>
          </a:p>
          <a:p>
            <a:pPr marL="0" indent="0">
              <a:buNone/>
            </a:pPr>
            <a:r>
              <a:rPr lang="en-US" dirty="0"/>
              <a:t># Prints out the numbers 0,1,2,3,4</a:t>
            </a:r>
          </a:p>
          <a:p>
            <a:pPr marL="0" indent="0">
              <a:buNone/>
            </a:pPr>
            <a:r>
              <a:rPr lang="en-US" dirty="0"/>
              <a:t>for x in range(5): </a:t>
            </a:r>
          </a:p>
          <a:p>
            <a:pPr marL="0" indent="0">
              <a:buNone/>
            </a:pPr>
            <a:r>
              <a:rPr lang="en-US" dirty="0"/>
              <a:t>     print(x)</a:t>
            </a:r>
          </a:p>
          <a:p>
            <a:pPr marL="0" indent="0">
              <a:buNone/>
            </a:pPr>
            <a:r>
              <a:rPr lang="en-US" dirty="0"/>
              <a:t># Prints out 3,4,5</a:t>
            </a:r>
          </a:p>
          <a:p>
            <a:pPr marL="0" indent="0">
              <a:buNone/>
            </a:pPr>
            <a:r>
              <a:rPr lang="en-US" dirty="0"/>
              <a:t>for x in range(3, 6):  </a:t>
            </a:r>
          </a:p>
          <a:p>
            <a:pPr marL="0" indent="0">
              <a:buNone/>
            </a:pPr>
            <a:r>
              <a:rPr lang="en-US" dirty="0"/>
              <a:t>    print(x)</a:t>
            </a:r>
          </a:p>
          <a:p>
            <a:pPr marL="0" indent="0">
              <a:buNone/>
            </a:pPr>
            <a:r>
              <a:rPr lang="en-US" dirty="0"/>
              <a:t># Prints out 3,5,7</a:t>
            </a:r>
          </a:p>
          <a:p>
            <a:pPr marL="0" indent="0">
              <a:buNone/>
            </a:pPr>
            <a:r>
              <a:rPr lang="en-US" dirty="0"/>
              <a:t>for x in range(3, 8, 2):    </a:t>
            </a:r>
          </a:p>
          <a:p>
            <a:pPr marL="0" indent="0">
              <a:buNone/>
            </a:pPr>
            <a:r>
              <a:rPr lang="en-US" dirty="0"/>
              <a:t>      print(x)</a:t>
            </a:r>
            <a:endParaRPr lang="sv-SE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A7B8D46-7162-4F22-8A41-8B92B92B2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49207" y="1278732"/>
            <a:ext cx="2941631" cy="823912"/>
          </a:xfrm>
        </p:spPr>
        <p:txBody>
          <a:bodyPr>
            <a:normAutofit/>
          </a:bodyPr>
          <a:lstStyle/>
          <a:p>
            <a:r>
              <a:rPr lang="sv-SE" dirty="0" err="1"/>
              <a:t>While</a:t>
            </a:r>
            <a:r>
              <a:rPr lang="sv-SE" dirty="0"/>
              <a:t> loop</a:t>
            </a:r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986C0D11-953F-4B85-8C26-5A37990F1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51565" y="2217799"/>
            <a:ext cx="3253531" cy="3971864"/>
          </a:xfrm>
        </p:spPr>
        <p:txBody>
          <a:bodyPr>
            <a:normAutofit fontScale="55000" lnSpcReduction="20000"/>
          </a:bodyPr>
          <a:lstStyle/>
          <a:p>
            <a:r>
              <a:rPr lang="en-US" b="1" i="1" dirty="0" err="1"/>
              <a:t>Körs</a:t>
            </a:r>
            <a:r>
              <a:rPr lang="en-US" b="1" i="1" dirty="0"/>
              <a:t> </a:t>
            </a:r>
            <a:r>
              <a:rPr lang="en-US" b="1" i="1" dirty="0" err="1"/>
              <a:t>så</a:t>
            </a:r>
            <a:r>
              <a:rPr lang="en-US" b="1" i="1" dirty="0"/>
              <a:t> </a:t>
            </a:r>
            <a:r>
              <a:rPr lang="en-US" b="1" i="1" dirty="0" err="1"/>
              <a:t>länge</a:t>
            </a:r>
            <a:r>
              <a:rPr lang="en-US" b="1" i="1" dirty="0"/>
              <a:t> </a:t>
            </a:r>
            <a:r>
              <a:rPr lang="en-US" b="1" i="1" dirty="0" err="1"/>
              <a:t>ett</a:t>
            </a:r>
            <a:r>
              <a:rPr lang="en-US" b="1" i="1" dirty="0"/>
              <a:t> </a:t>
            </a:r>
            <a:r>
              <a:rPr lang="en-US" b="1" i="1" dirty="0" err="1"/>
              <a:t>boolean</a:t>
            </a:r>
            <a:r>
              <a:rPr lang="en-US" b="1" i="1" dirty="0"/>
              <a:t> </a:t>
            </a:r>
            <a:r>
              <a:rPr lang="en-US" b="1" i="1" dirty="0" err="1"/>
              <a:t>uttryck</a:t>
            </a:r>
            <a:r>
              <a:rPr lang="en-US" b="1" i="1" dirty="0"/>
              <a:t> </a:t>
            </a:r>
            <a:r>
              <a:rPr lang="en-US" b="1" i="1" dirty="0" err="1"/>
              <a:t>är</a:t>
            </a:r>
            <a:r>
              <a:rPr lang="en-US" b="1" i="1" dirty="0"/>
              <a:t> </a:t>
            </a:r>
            <a:r>
              <a:rPr lang="en-US" b="1" i="1" dirty="0" err="1"/>
              <a:t>mött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# Prints out 0,1,2,3,4</a:t>
            </a:r>
          </a:p>
          <a:p>
            <a:pPr marL="0" indent="0">
              <a:buNone/>
            </a:pPr>
            <a:r>
              <a:rPr lang="en-US" dirty="0"/>
              <a:t>count = 0</a:t>
            </a:r>
          </a:p>
          <a:p>
            <a:pPr marL="0" indent="0">
              <a:buNone/>
            </a:pPr>
            <a:r>
              <a:rPr lang="en-US" dirty="0"/>
              <a:t>   while count &lt; 5:</a:t>
            </a:r>
          </a:p>
          <a:p>
            <a:pPr marL="0" indent="0">
              <a:buNone/>
            </a:pPr>
            <a:r>
              <a:rPr lang="en-US" dirty="0"/>
              <a:t>        print(count)    </a:t>
            </a:r>
          </a:p>
          <a:p>
            <a:pPr marL="0" indent="0">
              <a:buNone/>
            </a:pPr>
            <a:r>
              <a:rPr lang="en-US" dirty="0"/>
              <a:t>          count += 1  </a:t>
            </a:r>
          </a:p>
          <a:p>
            <a:pPr marL="0" indent="0">
              <a:buNone/>
            </a:pPr>
            <a:r>
              <a:rPr lang="en-US" dirty="0"/>
              <a:t># This is the same as count = count + 1</a:t>
            </a:r>
            <a:endParaRPr lang="sv-SE" dirty="0"/>
          </a:p>
        </p:txBody>
      </p:sp>
      <p:sp>
        <p:nvSpPr>
          <p:cNvPr id="8" name="Platshållare för text 3">
            <a:extLst>
              <a:ext uri="{FF2B5EF4-FFF2-40B4-BE49-F238E27FC236}">
                <a16:creationId xmlns:a16="http://schemas.microsoft.com/office/drawing/2014/main" id="{372F1534-D871-4D8E-B1F6-461FAEEE4FCF}"/>
              </a:ext>
            </a:extLst>
          </p:cNvPr>
          <p:cNvSpPr txBox="1">
            <a:spLocks/>
          </p:cNvSpPr>
          <p:nvPr/>
        </p:nvSpPr>
        <p:spPr>
          <a:xfrm>
            <a:off x="8435983" y="1278732"/>
            <a:ext cx="294163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Break &amp; </a:t>
            </a:r>
            <a:r>
              <a:rPr lang="sv-SE" dirty="0" err="1"/>
              <a:t>Continue</a:t>
            </a:r>
            <a:endParaRPr lang="sv-SE" dirty="0"/>
          </a:p>
        </p:txBody>
      </p:sp>
      <p:sp>
        <p:nvSpPr>
          <p:cNvPr id="9" name="Platshållare för innehåll 6">
            <a:extLst>
              <a:ext uri="{FF2B5EF4-FFF2-40B4-BE49-F238E27FC236}">
                <a16:creationId xmlns:a16="http://schemas.microsoft.com/office/drawing/2014/main" id="{0BF306B6-508F-4FE9-9E23-95E9CB72BA10}"/>
              </a:ext>
            </a:extLst>
          </p:cNvPr>
          <p:cNvSpPr txBox="1">
            <a:spLocks/>
          </p:cNvSpPr>
          <p:nvPr/>
        </p:nvSpPr>
        <p:spPr>
          <a:xfrm>
            <a:off x="8242865" y="2217799"/>
            <a:ext cx="3327865" cy="4027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i="1" dirty="0" err="1"/>
              <a:t>Exempel</a:t>
            </a:r>
            <a:r>
              <a:rPr lang="en-US" sz="1500" b="1" i="1" dirty="0"/>
              <a:t> med break &amp; continue </a:t>
            </a:r>
          </a:p>
          <a:p>
            <a:pPr marL="0" indent="0">
              <a:buNone/>
            </a:pPr>
            <a:r>
              <a:rPr lang="en-US" sz="1500" dirty="0"/>
              <a:t># Prints out 0,1,2,3,4</a:t>
            </a:r>
          </a:p>
          <a:p>
            <a:pPr marL="0" indent="0">
              <a:buNone/>
            </a:pPr>
            <a:r>
              <a:rPr lang="en-US" sz="1500" dirty="0"/>
              <a:t>count = 0 </a:t>
            </a:r>
          </a:p>
          <a:p>
            <a:pPr marL="0" indent="0">
              <a:buNone/>
            </a:pPr>
            <a:r>
              <a:rPr lang="en-US" sz="1500" dirty="0"/>
              <a:t>  while True:    </a:t>
            </a:r>
          </a:p>
          <a:p>
            <a:pPr marL="0" indent="0">
              <a:buNone/>
            </a:pPr>
            <a:r>
              <a:rPr lang="en-US" sz="1500" dirty="0"/>
              <a:t>     print(count)   </a:t>
            </a:r>
          </a:p>
          <a:p>
            <a:pPr marL="0" indent="0">
              <a:buNone/>
            </a:pPr>
            <a:r>
              <a:rPr lang="en-US" sz="1500" dirty="0"/>
              <a:t> count += 1    </a:t>
            </a:r>
          </a:p>
          <a:p>
            <a:pPr marL="0" indent="0">
              <a:buNone/>
            </a:pPr>
            <a:r>
              <a:rPr lang="en-US" sz="1500" dirty="0"/>
              <a:t>  if count &gt;= 5:        </a:t>
            </a:r>
          </a:p>
          <a:p>
            <a:pPr marL="0" indent="0">
              <a:buNone/>
            </a:pPr>
            <a:r>
              <a:rPr lang="en-US" sz="1500" dirty="0"/>
              <a:t>    break</a:t>
            </a:r>
          </a:p>
          <a:p>
            <a:pPr marL="0" indent="0">
              <a:buNone/>
            </a:pPr>
            <a:r>
              <a:rPr lang="en-US" sz="1500" dirty="0"/>
              <a:t># Prints out only odd numbers - 1,3,5,7,9</a:t>
            </a:r>
          </a:p>
          <a:p>
            <a:pPr marL="0" indent="0">
              <a:buNone/>
            </a:pPr>
            <a:r>
              <a:rPr lang="en-US" sz="1500" dirty="0"/>
              <a:t>  for x in range(10):    </a:t>
            </a:r>
          </a:p>
          <a:p>
            <a:pPr marL="0" indent="0">
              <a:buNone/>
            </a:pPr>
            <a:r>
              <a:rPr lang="en-US" sz="1500" dirty="0"/>
              <a:t># Check if x is even    </a:t>
            </a:r>
          </a:p>
          <a:p>
            <a:pPr marL="0" indent="0">
              <a:buNone/>
            </a:pPr>
            <a:r>
              <a:rPr lang="en-US" sz="1500" dirty="0"/>
              <a:t>   if x % 2 == 0:        </a:t>
            </a:r>
          </a:p>
          <a:p>
            <a:pPr marL="0" indent="0">
              <a:buNone/>
            </a:pPr>
            <a:r>
              <a:rPr lang="en-US" sz="1500" dirty="0"/>
              <a:t>  continue   </a:t>
            </a:r>
          </a:p>
          <a:p>
            <a:pPr marL="0" indent="0">
              <a:buNone/>
            </a:pPr>
            <a:r>
              <a:rPr lang="en-US" sz="1500" dirty="0"/>
              <a:t> print(x)</a:t>
            </a:r>
            <a:endParaRPr lang="sv-SE" sz="1500" dirty="0"/>
          </a:p>
        </p:txBody>
      </p:sp>
    </p:spTree>
    <p:extLst>
      <p:ext uri="{BB962C8B-B14F-4D97-AF65-F5344CB8AC3E}">
        <p14:creationId xmlns:p14="http://schemas.microsoft.com/office/powerpoint/2010/main" val="3045553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6B9E8A83-AA20-436F-B2DF-FF04543633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9E88505-55AF-4A9F-B6C2-68AF11149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91440" tIns="45720" rIns="91440" bIns="45720" rtlCol="0" anchor="t" anchorCtr="0">
            <a:normAutofit lnSpcReduction="10000"/>
          </a:bodyPr>
          <a:lstStyle/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</a:t>
            </a:r>
            <a:r>
              <a:rPr lang="sv-SE" dirty="0" err="1"/>
              <a:t>dictionary</a:t>
            </a:r>
            <a:r>
              <a:rPr lang="sv-SE" dirty="0"/>
              <a:t> är en </a:t>
            </a:r>
            <a:r>
              <a:rPr lang="sv-SE" dirty="0" err="1"/>
              <a:t>datatyp</a:t>
            </a:r>
            <a:r>
              <a:rPr lang="sv-SE" dirty="0"/>
              <a:t> som liknar en </a:t>
            </a:r>
            <a:r>
              <a:rPr lang="sv-SE" dirty="0" err="1"/>
              <a:t>array</a:t>
            </a:r>
            <a:r>
              <a:rPr lang="sv-SE" dirty="0"/>
              <a:t>, men som fungerar med nycklar och värden istället för index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Varje värde som lagras i en </a:t>
            </a:r>
            <a:r>
              <a:rPr lang="sv-SE" dirty="0" err="1"/>
              <a:t>dictonary</a:t>
            </a:r>
            <a:r>
              <a:rPr lang="sv-SE" dirty="0"/>
              <a:t> kan man komma åt med hjälp av en nyckel (som kan vara vilken typ av </a:t>
            </a:r>
            <a:r>
              <a:rPr lang="sv-SE" dirty="0" err="1"/>
              <a:t>object</a:t>
            </a:r>
            <a:r>
              <a:rPr lang="sv-SE" dirty="0"/>
              <a:t> som helst)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Precis som en lista, kan man iterera över en </a:t>
            </a:r>
            <a:r>
              <a:rPr lang="sv-SE" dirty="0" err="1"/>
              <a:t>dictionary</a:t>
            </a:r>
            <a:r>
              <a:rPr lang="sv-SE" dirty="0"/>
              <a:t>. Däremot så behåller inte en </a:t>
            </a:r>
            <a:r>
              <a:rPr lang="sv-SE" dirty="0" err="1"/>
              <a:t>dictonary</a:t>
            </a:r>
            <a:r>
              <a:rPr lang="sv-SE" dirty="0"/>
              <a:t> ordningen av de värden som lagras i den.</a:t>
            </a:r>
          </a:p>
          <a:p>
            <a:pPr marL="228600" indent="-228600">
              <a:spcBef>
                <a:spcPts val="1000"/>
              </a:spcBef>
              <a:buChar char="•"/>
            </a:pPr>
            <a:endParaRPr lang="sv-SE" dirty="0"/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En lista är väldigt lik en </a:t>
            </a:r>
            <a:r>
              <a:rPr lang="sv-SE" dirty="0" err="1"/>
              <a:t>array</a:t>
            </a:r>
            <a:r>
              <a:rPr lang="sv-SE" dirty="0"/>
              <a:t>. Den kan innehålla vilket värde som helst och så många värden som du vill</a:t>
            </a:r>
          </a:p>
          <a:p>
            <a:pPr marL="228600" indent="-228600">
              <a:spcBef>
                <a:spcPts val="1000"/>
              </a:spcBef>
              <a:buChar char="•"/>
            </a:pPr>
            <a:r>
              <a:rPr lang="sv-SE" dirty="0"/>
              <a:t>Den använder index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CAC3FF67-3AEA-495F-85AF-803095AE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Dictionary och listor</a:t>
            </a:r>
          </a:p>
        </p:txBody>
      </p:sp>
    </p:spTree>
    <p:extLst>
      <p:ext uri="{BB962C8B-B14F-4D97-AF65-F5344CB8AC3E}">
        <p14:creationId xmlns:p14="http://schemas.microsoft.com/office/powerpoint/2010/main" val="241377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Kort summering av föregående lektion/ev. lektioner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/>
              <a:t>Föregående lektion:</a:t>
            </a:r>
          </a:p>
          <a:p>
            <a:r>
              <a:rPr lang="sv-SE" dirty="0"/>
              <a:t>Vi gick igenom JavaScripts roll inom Business </a:t>
            </a:r>
            <a:r>
              <a:rPr lang="sv-SE" dirty="0" err="1"/>
              <a:t>Intelligence</a:t>
            </a:r>
            <a:endParaRPr lang="sv-SE" dirty="0"/>
          </a:p>
          <a:p>
            <a:r>
              <a:rPr lang="sv-SE" dirty="0"/>
              <a:t>Vi gick igenom datatypen </a:t>
            </a:r>
            <a:r>
              <a:rPr lang="sv-SE" dirty="0" err="1"/>
              <a:t>Object</a:t>
            </a:r>
            <a:r>
              <a:rPr lang="sv-SE" dirty="0"/>
              <a:t> och hur den liknar JSON</a:t>
            </a:r>
          </a:p>
          <a:p>
            <a:r>
              <a:rPr lang="sv-SE" dirty="0"/>
              <a:t>Vi gick igenom </a:t>
            </a:r>
            <a:r>
              <a:rPr lang="sv-SE" dirty="0" err="1"/>
              <a:t>APIer</a:t>
            </a:r>
            <a:r>
              <a:rPr lang="sv-SE" dirty="0"/>
              <a:t> och varför det är viktigt i vår yrkesroll. Satte upp </a:t>
            </a:r>
            <a:r>
              <a:rPr lang="sv-SE" dirty="0" err="1"/>
              <a:t>Plotly</a:t>
            </a:r>
            <a:r>
              <a:rPr lang="sv-SE" dirty="0"/>
              <a:t> och visualiserade vår första graf-/statistiska representation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0D3ED3F-E1FE-46AE-BECD-3DF4A14A6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78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78ABC0D1-197E-4D4C-842A-56DDB229D5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60623AA1-4D77-471A-8430-E0F859CF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Dictionary vs list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33AE545-0D54-41B8-8D3E-2D49BBC24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52396" indent="0">
              <a:buNone/>
            </a:pPr>
            <a:r>
              <a:rPr lang="sv-SE" dirty="0"/>
              <a:t>Dictionary iteration </a:t>
            </a:r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17EC59B4-0D2E-455D-A105-00CF62DA8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phonebook =</a:t>
            </a:r>
          </a:p>
          <a:p>
            <a:pPr marL="0" indent="0">
              <a:buNone/>
            </a:pPr>
            <a:r>
              <a:rPr lang="en-US" dirty="0"/>
              <a:t>{"John" : 938477566,</a:t>
            </a:r>
          </a:p>
          <a:p>
            <a:pPr marL="0" indent="0">
              <a:buNone/>
            </a:pPr>
            <a:r>
              <a:rPr lang="en-US" dirty="0"/>
              <a:t> "Jack" : 938377264,</a:t>
            </a:r>
          </a:p>
          <a:p>
            <a:pPr marL="0" indent="0">
              <a:buNone/>
            </a:pPr>
            <a:r>
              <a:rPr lang="en-US" dirty="0"/>
              <a:t>  "Jill" : 947662781}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name, number in </a:t>
            </a:r>
            <a:r>
              <a:rPr lang="en-US" dirty="0" err="1"/>
              <a:t>phonebook.items</a:t>
            </a:r>
            <a:r>
              <a:rPr lang="en-US" dirty="0"/>
              <a:t>():    print("Phone number of %s is %d" % (name, number))</a:t>
            </a:r>
            <a:endParaRPr lang="sv-SE" dirty="0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B27501B-BD87-47D9-9A8F-5AD3C1D69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v-SE" dirty="0"/>
              <a:t>List</a:t>
            </a:r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B932CB62-4684-4649-8E9F-8616A514EF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 err="1"/>
              <a:t>mylist</a:t>
            </a:r>
            <a:r>
              <a:rPr lang="sv-SE" dirty="0"/>
              <a:t> = []</a:t>
            </a:r>
          </a:p>
          <a:p>
            <a:pPr marL="0" indent="0">
              <a:buNone/>
            </a:pPr>
            <a:r>
              <a:rPr lang="sv-SE" dirty="0" err="1"/>
              <a:t>mylist.append</a:t>
            </a:r>
            <a:r>
              <a:rPr lang="sv-SE" dirty="0"/>
              <a:t>(1)</a:t>
            </a:r>
          </a:p>
          <a:p>
            <a:pPr marL="0" indent="0">
              <a:buNone/>
            </a:pPr>
            <a:r>
              <a:rPr lang="sv-SE" dirty="0" err="1"/>
              <a:t>mylist.append</a:t>
            </a:r>
            <a:r>
              <a:rPr lang="sv-SE" dirty="0"/>
              <a:t>(2)</a:t>
            </a:r>
          </a:p>
          <a:p>
            <a:pPr marL="0" indent="0">
              <a:buNone/>
            </a:pPr>
            <a:r>
              <a:rPr lang="sv-SE" dirty="0" err="1"/>
              <a:t>mylist.append</a:t>
            </a:r>
            <a:r>
              <a:rPr lang="sv-SE" dirty="0"/>
              <a:t>(3)</a:t>
            </a:r>
          </a:p>
          <a:p>
            <a:pPr marL="0" indent="0">
              <a:buNone/>
            </a:pPr>
            <a:r>
              <a:rPr lang="sv-SE" dirty="0"/>
              <a:t>print(</a:t>
            </a:r>
            <a:r>
              <a:rPr lang="sv-SE" dirty="0" err="1"/>
              <a:t>mylist</a:t>
            </a:r>
            <a:r>
              <a:rPr lang="sv-SE" dirty="0"/>
              <a:t>[0]) # </a:t>
            </a:r>
            <a:r>
              <a:rPr lang="sv-SE" dirty="0" err="1"/>
              <a:t>prints</a:t>
            </a:r>
            <a:r>
              <a:rPr lang="sv-SE" dirty="0"/>
              <a:t> 1</a:t>
            </a:r>
          </a:p>
          <a:p>
            <a:pPr marL="0" indent="0">
              <a:buNone/>
            </a:pPr>
            <a:r>
              <a:rPr lang="sv-SE" dirty="0"/>
              <a:t>print(</a:t>
            </a:r>
            <a:r>
              <a:rPr lang="sv-SE" dirty="0" err="1"/>
              <a:t>mylist</a:t>
            </a:r>
            <a:r>
              <a:rPr lang="sv-SE" dirty="0"/>
              <a:t>[1]) # </a:t>
            </a:r>
            <a:r>
              <a:rPr lang="sv-SE" dirty="0" err="1"/>
              <a:t>prints</a:t>
            </a:r>
            <a:r>
              <a:rPr lang="sv-SE" dirty="0"/>
              <a:t> 2</a:t>
            </a:r>
          </a:p>
          <a:p>
            <a:pPr marL="0" indent="0">
              <a:buNone/>
            </a:pPr>
            <a:r>
              <a:rPr lang="sv-SE" dirty="0"/>
              <a:t>print(</a:t>
            </a:r>
            <a:r>
              <a:rPr lang="sv-SE" dirty="0" err="1"/>
              <a:t>mylist</a:t>
            </a:r>
            <a:r>
              <a:rPr lang="sv-SE" dirty="0"/>
              <a:t>[2]) # </a:t>
            </a:r>
            <a:r>
              <a:rPr lang="sv-SE" dirty="0" err="1"/>
              <a:t>prints</a:t>
            </a:r>
            <a:r>
              <a:rPr lang="sv-SE" dirty="0"/>
              <a:t> 3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# </a:t>
            </a:r>
            <a:r>
              <a:rPr lang="sv-SE" dirty="0" err="1"/>
              <a:t>prints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1,2,3</a:t>
            </a:r>
          </a:p>
          <a:p>
            <a:pPr marL="0" indent="0">
              <a:buNone/>
            </a:pPr>
            <a:r>
              <a:rPr lang="sv-SE" dirty="0"/>
              <a:t>for x in </a:t>
            </a:r>
            <a:r>
              <a:rPr lang="sv-SE" dirty="0" err="1"/>
              <a:t>mylist</a:t>
            </a:r>
            <a:r>
              <a:rPr lang="sv-SE" dirty="0"/>
              <a:t>:    print(x)</a:t>
            </a:r>
          </a:p>
        </p:txBody>
      </p:sp>
    </p:spTree>
    <p:extLst>
      <p:ext uri="{BB962C8B-B14F-4D97-AF65-F5344CB8AC3E}">
        <p14:creationId xmlns:p14="http://schemas.microsoft.com/office/powerpoint/2010/main" val="499821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Tuple</a:t>
            </a:r>
            <a:endParaRPr lang="sv-SE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62976" cy="3150530"/>
          </a:xfrm>
        </p:spPr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>
              <a:buSzPts val="1800"/>
            </a:pPr>
            <a:r>
              <a:rPr lang="en-US" dirty="0" err="1"/>
              <a:t>En</a:t>
            </a:r>
            <a:r>
              <a:rPr lang="en-US" dirty="0"/>
              <a:t> tuple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kollektion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ordnad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ändra</a:t>
            </a:r>
            <a:r>
              <a:rPr lang="en-US" dirty="0"/>
              <a:t>.</a:t>
            </a:r>
          </a:p>
          <a:p>
            <a:pPr>
              <a:buSzPts val="1800"/>
            </a:pPr>
            <a:r>
              <a:rPr lang="en-US" dirty="0"/>
              <a:t>Du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komma</a:t>
            </a:r>
            <a:r>
              <a:rPr lang="en-US" dirty="0"/>
              <a:t> </a:t>
            </a:r>
            <a:r>
              <a:rPr lang="en-US" dirty="0" err="1"/>
              <a:t>åt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item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tuple </a:t>
            </a:r>
            <a:r>
              <a:rPr lang="en-US" dirty="0" err="1"/>
              <a:t>genom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referera</a:t>
            </a:r>
            <a:r>
              <a:rPr lang="en-US" dirty="0"/>
              <a:t> till </a:t>
            </a:r>
            <a:r>
              <a:rPr lang="en-US" dirty="0" err="1"/>
              <a:t>ett</a:t>
            </a:r>
            <a:r>
              <a:rPr lang="en-US" dirty="0"/>
              <a:t> index </a:t>
            </a:r>
            <a:r>
              <a:rPr lang="en-US" dirty="0" err="1"/>
              <a:t>nummer</a:t>
            </a:r>
            <a:r>
              <a:rPr lang="en-US" dirty="0"/>
              <a:t> </a:t>
            </a:r>
            <a:r>
              <a:rPr lang="en-US" dirty="0" err="1"/>
              <a:t>inom</a:t>
            </a:r>
            <a:r>
              <a:rPr lang="en-US" dirty="0"/>
              <a:t> brackets []</a:t>
            </a:r>
          </a:p>
          <a:p>
            <a:pPr>
              <a:buSzPts val="1800"/>
            </a:pPr>
            <a:r>
              <a:rPr lang="en-US" dirty="0" err="1"/>
              <a:t>När</a:t>
            </a:r>
            <a:r>
              <a:rPr lang="en-US" dirty="0"/>
              <a:t> du har </a:t>
            </a:r>
            <a:r>
              <a:rPr lang="en-US" dirty="0" err="1"/>
              <a:t>skapat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tuple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dess</a:t>
            </a:r>
            <a:r>
              <a:rPr lang="en-US" dirty="0"/>
              <a:t> </a:t>
            </a:r>
            <a:r>
              <a:rPr lang="en-US" dirty="0" err="1"/>
              <a:t>värden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ändra</a:t>
            </a:r>
            <a:endParaRPr lang="en-US" dirty="0"/>
          </a:p>
          <a:p>
            <a:pPr>
              <a:buSzPts val="1800"/>
            </a:pPr>
            <a:r>
              <a:rPr lang="en-US" dirty="0"/>
              <a:t>Tuple har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inbyggda</a:t>
            </a:r>
            <a:r>
              <a:rPr lang="en-US" dirty="0"/>
              <a:t> 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du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 dig av:</a:t>
            </a:r>
          </a:p>
          <a:p>
            <a:pPr>
              <a:buSzPts val="1800"/>
            </a:pPr>
            <a:endParaRPr lang="en-US" dirty="0"/>
          </a:p>
          <a:p>
            <a:pPr>
              <a:buSzPts val="1800"/>
            </a:pPr>
            <a:endParaRPr lang="sv-SE" dirty="0"/>
          </a:p>
        </p:txBody>
      </p:sp>
      <p:graphicFrame>
        <p:nvGraphicFramePr>
          <p:cNvPr id="3" name="Tabell 2">
            <a:extLst>
              <a:ext uri="{FF2B5EF4-FFF2-40B4-BE49-F238E27FC236}">
                <a16:creationId xmlns:a16="http://schemas.microsoft.com/office/drawing/2014/main" id="{593244CC-3D21-4614-97D3-298390E53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91456"/>
              </p:ext>
            </p:extLst>
          </p:nvPr>
        </p:nvGraphicFramePr>
        <p:xfrm>
          <a:off x="838200" y="4469551"/>
          <a:ext cx="6917620" cy="1574802"/>
        </p:xfrm>
        <a:graphic>
          <a:graphicData uri="http://schemas.openxmlformats.org/drawingml/2006/table">
            <a:tbl>
              <a:tblPr/>
              <a:tblGrid>
                <a:gridCol w="1380040">
                  <a:extLst>
                    <a:ext uri="{9D8B030D-6E8A-4147-A177-3AD203B41FA5}">
                      <a16:colId xmlns:a16="http://schemas.microsoft.com/office/drawing/2014/main" val="2592070628"/>
                    </a:ext>
                  </a:extLst>
                </a:gridCol>
                <a:gridCol w="5537580">
                  <a:extLst>
                    <a:ext uri="{9D8B030D-6E8A-4147-A177-3AD203B41FA5}">
                      <a16:colId xmlns:a16="http://schemas.microsoft.com/office/drawing/2014/main" val="35840642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sv-SE">
                          <a:effectLst/>
                        </a:rPr>
                        <a:t>Method</a:t>
                      </a:r>
                    </a:p>
                  </a:txBody>
                  <a:tcPr marL="67733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>
                          <a:effectLst/>
                        </a:rPr>
                        <a:t>Description</a:t>
                      </a:r>
                    </a:p>
                  </a:txBody>
                  <a:tcPr marL="33867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92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sv-SE">
                          <a:effectLst/>
                          <a:hlinkClick r:id="rId5"/>
                        </a:rPr>
                        <a:t>count()</a:t>
                      </a:r>
                      <a:endParaRPr lang="sv-SE">
                        <a:effectLst/>
                      </a:endParaRPr>
                    </a:p>
                  </a:txBody>
                  <a:tcPr marL="67733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Returns the number of times a specified value occurs in a tuple</a:t>
                      </a:r>
                    </a:p>
                  </a:txBody>
                  <a:tcPr marL="33867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688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sv-SE">
                          <a:effectLst/>
                          <a:hlinkClick r:id="rId6"/>
                        </a:rPr>
                        <a:t>index()</a:t>
                      </a:r>
                      <a:endParaRPr lang="sv-SE">
                        <a:effectLst/>
                      </a:endParaRPr>
                    </a:p>
                  </a:txBody>
                  <a:tcPr marL="67733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Searches the tuple for a specified value and returns the position of where it was found</a:t>
                      </a:r>
                    </a:p>
                  </a:txBody>
                  <a:tcPr marL="33867" marR="33867" marT="33867" marB="33867">
                    <a:lnL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249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Tuple</a:t>
            </a:r>
            <a:r>
              <a:rPr lang="sv-SE" dirty="0"/>
              <a:t> syntax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733610F8-8725-4BE7-A503-3FCB98DBC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Skapa en </a:t>
            </a:r>
            <a:r>
              <a:rPr lang="sv-SE" dirty="0" err="1"/>
              <a:t>tuple</a:t>
            </a:r>
            <a:endParaRPr lang="sv-SE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C2400BBB-8AC1-44AE-9047-D004FBE0AE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thistuple</a:t>
            </a:r>
            <a:r>
              <a:rPr lang="en-US" dirty="0"/>
              <a:t> = (“cat", “dog", “cow")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thistuple</a:t>
            </a:r>
            <a:r>
              <a:rPr lang="en-US" dirty="0"/>
              <a:t>)</a:t>
            </a:r>
          </a:p>
          <a:p>
            <a:endParaRPr lang="sv-SE" dirty="0"/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8D03F9AD-71D5-4D10-8B55-36036ABF1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Komma åt item i en </a:t>
            </a:r>
            <a:r>
              <a:rPr lang="sv-SE" dirty="0" err="1"/>
              <a:t>tuple</a:t>
            </a:r>
            <a:endParaRPr lang="sv-SE" dirty="0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08517703-E096-4085-A980-0AA8869D25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thistuple</a:t>
            </a:r>
            <a:r>
              <a:rPr lang="en-US" dirty="0"/>
              <a:t> = (“cat", “dog", "cow")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thistuple</a:t>
            </a:r>
            <a:r>
              <a:rPr lang="en-US" dirty="0"/>
              <a:t>[1])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229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Summering av dagens lektion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903055"/>
          </a:xfrm>
        </p:spPr>
        <p:txBody>
          <a:bodyPr>
            <a:noAutofit/>
          </a:bodyPr>
          <a:lstStyle/>
          <a:p>
            <a:pPr lvl="1"/>
            <a:r>
              <a:rPr lang="sv-SE" sz="3200" dirty="0"/>
              <a:t>Vi har gått igenom vad OO programmering är</a:t>
            </a:r>
          </a:p>
          <a:p>
            <a:pPr lvl="1"/>
            <a:r>
              <a:rPr lang="sv-SE" sz="3200" dirty="0"/>
              <a:t>Vi har gått igenom varför </a:t>
            </a:r>
            <a:r>
              <a:rPr lang="sv-SE" sz="3200" dirty="0" err="1"/>
              <a:t>Python</a:t>
            </a:r>
            <a:r>
              <a:rPr lang="sv-SE" sz="3200" dirty="0"/>
              <a:t> är bra för oss inom BI</a:t>
            </a:r>
          </a:p>
          <a:p>
            <a:pPr lvl="1"/>
            <a:r>
              <a:rPr lang="sv-SE" sz="3200" dirty="0"/>
              <a:t>Vi har gått igenom grunderna i </a:t>
            </a:r>
            <a:r>
              <a:rPr lang="sv-SE" sz="3200" dirty="0" err="1"/>
              <a:t>Python</a:t>
            </a:r>
            <a:endParaRPr lang="sv-SE" sz="3200" dirty="0"/>
          </a:p>
          <a:p>
            <a:pPr lvl="1"/>
            <a:endParaRPr lang="sv-SE" sz="3200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61AC0A41-6DD8-4BDC-B4FE-0025962B62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Framåtblick inför nästa lektion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Mer </a:t>
            </a:r>
            <a:r>
              <a:rPr lang="sv-SE" dirty="0" err="1"/>
              <a:t>Python</a:t>
            </a:r>
            <a:endParaRPr lang="sv-SE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E875C30-CB53-4FD4-89EB-F6C5F7E9D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B37DA1A6-1BD8-4E05-9048-99A9718C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403" y="1618910"/>
            <a:ext cx="11360800" cy="763600"/>
          </a:xfrm>
        </p:spPr>
        <p:txBody>
          <a:bodyPr>
            <a:noAutofit/>
          </a:bodyPr>
          <a:lstStyle/>
          <a:p>
            <a:r>
              <a:rPr lang="sv-SE" sz="7200" i="1" dirty="0">
                <a:latin typeface="Avenir Next Condensed Heavy" panose="020B0906020202020204" pitchFamily="34" charset="0"/>
              </a:rPr>
              <a:t>Vad är objektorienterad programmering?</a:t>
            </a:r>
          </a:p>
        </p:txBody>
      </p:sp>
    </p:spTree>
    <p:extLst>
      <p:ext uri="{BB962C8B-B14F-4D97-AF65-F5344CB8AC3E}">
        <p14:creationId xmlns:p14="http://schemas.microsoft.com/office/powerpoint/2010/main" val="109551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B37DA1A6-1BD8-4E05-9048-99A9718C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 är objektorienterad programmering?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719F232-1038-4780-926B-5764D3495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457200" indent="-457200">
              <a:spcBef>
                <a:spcPts val="1000"/>
              </a:spcBef>
            </a:pPr>
            <a:r>
              <a:rPr lang="sv-SE" dirty="0"/>
              <a:t>Objekt är instanser av klasser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En klass är en mall som används för att skapa ett objekt </a:t>
            </a:r>
          </a:p>
          <a:p>
            <a:pPr marL="0" indent="0">
              <a:spcBef>
                <a:spcPts val="1000"/>
              </a:spcBef>
              <a:buNone/>
            </a:pPr>
            <a:endParaRPr lang="sv-SE" dirty="0"/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Ett alternativ till att använda funktioner för att strukturera kod: Objekt istället för abstrakt </a:t>
            </a:r>
            <a:r>
              <a:rPr lang="sv-SE" dirty="0" err="1"/>
              <a:t>datatyp</a:t>
            </a:r>
            <a:r>
              <a:rPr lang="sv-SE" dirty="0"/>
              <a:t>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Bättre sätt att organisera större projekt - återanvändning 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C++, C# och Java är exempel på andra Objektorienterade (OO) programmeringsspråk</a:t>
            </a:r>
          </a:p>
        </p:txBody>
      </p:sp>
    </p:spTree>
    <p:extLst>
      <p:ext uri="{BB962C8B-B14F-4D97-AF65-F5344CB8AC3E}">
        <p14:creationId xmlns:p14="http://schemas.microsoft.com/office/powerpoint/2010/main" val="2946461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B37DA1A6-1BD8-4E05-9048-99A9718C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 är objektorienterad programmering?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719F232-1038-4780-926B-5764D3495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457200" indent="-457200">
              <a:spcBef>
                <a:spcPts val="1000"/>
              </a:spcBef>
            </a:pPr>
            <a:r>
              <a:rPr lang="sv-SE" dirty="0"/>
              <a:t>Objekt är i fokus jämfört med funktioner i fokus som vid funktionell programmering.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Man försöker relatera data och metoder till objekt.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Både data och metoder kan "ägas"/tillhöra objekt (inkapsling)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Objekt, dess egenskaper och beteenden (vad objektet kan göra och vad man kan göra med objektet).</a:t>
            </a:r>
          </a:p>
        </p:txBody>
      </p:sp>
    </p:spTree>
    <p:extLst>
      <p:ext uri="{BB962C8B-B14F-4D97-AF65-F5344CB8AC3E}">
        <p14:creationId xmlns:p14="http://schemas.microsoft.com/office/powerpoint/2010/main" val="212417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719F232-1038-4780-926B-5764D3495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1000"/>
              </a:spcBef>
            </a:pPr>
            <a:r>
              <a:rPr lang="sv-SE" dirty="0"/>
              <a:t>En lista är ett objekt lista1 = [] </a:t>
            </a:r>
          </a:p>
          <a:p>
            <a:pPr marL="457200" indent="-457200">
              <a:spcBef>
                <a:spcPts val="1000"/>
              </a:spcBef>
            </a:pPr>
            <a:r>
              <a:rPr lang="sv-SE" dirty="0"/>
              <a:t>Ett objekt har metoder som man meddelar att man vill köra genom att använda punktnotation. Vad händer egentligen nedan? </a:t>
            </a:r>
          </a:p>
          <a:p>
            <a:pPr marL="457200" indent="-457200">
              <a:spcBef>
                <a:spcPts val="1000"/>
              </a:spcBef>
            </a:pPr>
            <a:endParaRPr lang="sv-SE" dirty="0"/>
          </a:p>
          <a:p>
            <a:pPr marL="0" indent="0">
              <a:spcBef>
                <a:spcPts val="1000"/>
              </a:spcBef>
              <a:buNone/>
            </a:pPr>
            <a:r>
              <a:rPr lang="sv-SE" dirty="0" err="1"/>
              <a:t>lista.append</a:t>
            </a:r>
            <a:r>
              <a:rPr lang="sv-SE" dirty="0"/>
              <a:t>("en sträng") </a:t>
            </a:r>
          </a:p>
          <a:p>
            <a:pPr marL="0" indent="0">
              <a:spcBef>
                <a:spcPts val="1000"/>
              </a:spcBef>
              <a:buNone/>
            </a:pPr>
            <a:endParaRPr lang="sv-SE" b="1" dirty="0"/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B37DA1A6-1BD8-4E05-9048-99A9718C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Vad är objektorienterad programmering?</a:t>
            </a:r>
          </a:p>
        </p:txBody>
      </p:sp>
    </p:spTree>
    <p:extLst>
      <p:ext uri="{BB962C8B-B14F-4D97-AF65-F5344CB8AC3E}">
        <p14:creationId xmlns:p14="http://schemas.microsoft.com/office/powerpoint/2010/main" val="155266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67E4848E-55EF-4C96-9410-42F26BE44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EFE27B93-461F-42A3-92BF-4B0D6C72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614" y="2295868"/>
            <a:ext cx="11360800" cy="763600"/>
          </a:xfr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sv-SE" sz="7200" i="1" dirty="0" err="1">
                <a:latin typeface="Avenir Next Condensed Heavy" panose="020B0906020202020204" pitchFamily="34" charset="0"/>
              </a:rPr>
              <a:t>Python</a:t>
            </a:r>
            <a:endParaRPr lang="sv-SE" sz="7200" i="1" dirty="0">
              <a:latin typeface="Avenir Next Condensed Heavy" panose="020B09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586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E1067760-23C9-48F9-A4D5-B9197144D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67" y="6176963"/>
            <a:ext cx="3390694" cy="389096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603BA92C-BC53-4D50-B50B-E6B2237A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Python</a:t>
            </a:r>
            <a:r>
              <a:rPr lang="sv-SE" dirty="0"/>
              <a:t> inom Business </a:t>
            </a:r>
            <a:r>
              <a:rPr lang="sv-SE" dirty="0" err="1"/>
              <a:t>intelligence</a:t>
            </a:r>
            <a:endParaRPr lang="sv-SE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96DF7C3-D3D9-4801-A7C5-020E1BB31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457200" indent="-457200">
              <a:spcBef>
                <a:spcPts val="1000"/>
              </a:spcBef>
            </a:pPr>
            <a:r>
              <a:rPr lang="sv-SE" dirty="0"/>
              <a:t>Skriva mer eller mindre avancerade system i </a:t>
            </a:r>
            <a:r>
              <a:rPr lang="sv-SE" dirty="0" err="1"/>
              <a:t>Python</a:t>
            </a:r>
            <a:endParaRPr lang="sv-SE" dirty="0">
              <a:sym typeface="Wingdings" panose="05000000000000000000" pitchFamily="2" charset="2"/>
            </a:endParaRPr>
          </a:p>
          <a:p>
            <a:pPr marL="457200" indent="-457200">
              <a:spcBef>
                <a:spcPts val="1000"/>
              </a:spcBef>
            </a:pPr>
            <a:r>
              <a:rPr lang="sv-SE" dirty="0">
                <a:sym typeface="Wingdings" panose="05000000000000000000" pitchFamily="2" charset="2"/>
              </a:rPr>
              <a:t>I de flesta fall kommer ni att använda </a:t>
            </a:r>
            <a:r>
              <a:rPr lang="sv-SE" dirty="0" err="1">
                <a:sym typeface="Wingdings" panose="05000000000000000000" pitchFamily="2" charset="2"/>
              </a:rPr>
              <a:t>Python</a:t>
            </a:r>
            <a:r>
              <a:rPr lang="sv-SE" dirty="0">
                <a:sym typeface="Wingdings" panose="05000000000000000000" pitchFamily="2" charset="2"/>
              </a:rPr>
              <a:t> för att hämta data och manipulera den på något sätt.</a:t>
            </a:r>
          </a:p>
          <a:p>
            <a:pPr lvl="1"/>
            <a:endParaRPr lang="sv-SE" dirty="0">
              <a:sym typeface="Wingdings" panose="05000000000000000000" pitchFamily="2" charset="2"/>
            </a:endParaRPr>
          </a:p>
          <a:p>
            <a:pPr lvl="1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092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6_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5997</TotalTime>
  <Words>1868</Words>
  <Application>Microsoft Office PowerPoint</Application>
  <PresentationFormat>Widescreen</PresentationFormat>
  <Paragraphs>282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Avenir Next</vt:lpstr>
      <vt:lpstr>Avenir Next Condensed Heavy</vt:lpstr>
      <vt:lpstr>Calibri</vt:lpstr>
      <vt:lpstr>Calibri Light</vt:lpstr>
      <vt:lpstr>Courier New</vt:lpstr>
      <vt:lpstr>6_Office-tema</vt:lpstr>
      <vt:lpstr>Lektionstillfälle 7 Intro till objektorienterad Python  Utbildare: Caroline Jones</vt:lpstr>
      <vt:lpstr>Lektionstillfällets mål och metod</vt:lpstr>
      <vt:lpstr>Kort summering av föregående lektion/ev. lektioner</vt:lpstr>
      <vt:lpstr>Vad är objektorienterad programmering?</vt:lpstr>
      <vt:lpstr>Vad är objektorienterad programmering?</vt:lpstr>
      <vt:lpstr>Vad är objektorienterad programmering?</vt:lpstr>
      <vt:lpstr>Vad är objektorienterad programmering?</vt:lpstr>
      <vt:lpstr>Python</vt:lpstr>
      <vt:lpstr>Python inom Business intelligence</vt:lpstr>
      <vt:lpstr>Python vs JavaScript</vt:lpstr>
      <vt:lpstr>Python 2 vs Python 3</vt:lpstr>
      <vt:lpstr>PIP</vt:lpstr>
      <vt:lpstr>PEP8</vt:lpstr>
      <vt:lpstr>Datatyper</vt:lpstr>
      <vt:lpstr>Variabler</vt:lpstr>
      <vt:lpstr>Metoder</vt:lpstr>
      <vt:lpstr>Metoder - exempel</vt:lpstr>
      <vt:lpstr>Funktioner</vt:lpstr>
      <vt:lpstr>Funktioner - exempel</vt:lpstr>
      <vt:lpstr>Objekt</vt:lpstr>
      <vt:lpstr>Klasser</vt:lpstr>
      <vt:lpstr>Hur bygger vi en klass?</vt:lpstr>
      <vt:lpstr>Conditions och operators</vt:lpstr>
      <vt:lpstr>If...elif och else</vt:lpstr>
      <vt:lpstr>If…elif och else</vt:lpstr>
      <vt:lpstr>If…elif och else</vt:lpstr>
      <vt:lpstr>Loopar</vt:lpstr>
      <vt:lpstr>Loopar syntax</vt:lpstr>
      <vt:lpstr>Dictionary och listor</vt:lpstr>
      <vt:lpstr>Dictionary vs list</vt:lpstr>
      <vt:lpstr>Tuple</vt:lpstr>
      <vt:lpstr>Tuple syntax</vt:lpstr>
      <vt:lpstr>Summering av dagens lektion</vt:lpstr>
      <vt:lpstr>Framåtblick inför nästa lektion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Lektionstillfälle 4 JavaScript  Utbildare: Caroline Jones</dc:title>
  <dc:creator>Caroline Jones</dc:creator>
  <cp:lastModifiedBy>Hanna Björkman</cp:lastModifiedBy>
  <cp:revision>41</cp:revision>
  <dcterms:created xsi:type="dcterms:W3CDTF">2019-03-13T14:11:43Z</dcterms:created>
  <dcterms:modified xsi:type="dcterms:W3CDTF">2019-05-08T12:30:42Z</dcterms:modified>
</cp:coreProperties>
</file>